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handoutMasterIdLst>
    <p:handoutMasterId r:id="rId55"/>
  </p:handoutMasterIdLst>
  <p:sldIdLst>
    <p:sldId id="257" r:id="rId3"/>
    <p:sldId id="299" r:id="rId4"/>
    <p:sldId id="268" r:id="rId5"/>
    <p:sldId id="326" r:id="rId6"/>
    <p:sldId id="322" r:id="rId7"/>
    <p:sldId id="316" r:id="rId8"/>
    <p:sldId id="307" r:id="rId9"/>
    <p:sldId id="308" r:id="rId10"/>
    <p:sldId id="309" r:id="rId11"/>
    <p:sldId id="310" r:id="rId12"/>
    <p:sldId id="311" r:id="rId13"/>
    <p:sldId id="312" r:id="rId14"/>
    <p:sldId id="302" r:id="rId15"/>
    <p:sldId id="324" r:id="rId16"/>
    <p:sldId id="31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 id="379" r:id="rId38"/>
    <p:sldId id="380" r:id="rId39"/>
    <p:sldId id="381" r:id="rId40"/>
    <p:sldId id="382" r:id="rId41"/>
    <p:sldId id="383" r:id="rId42"/>
    <p:sldId id="384" r:id="rId43"/>
    <p:sldId id="385" r:id="rId44"/>
    <p:sldId id="386" r:id="rId45"/>
    <p:sldId id="387" r:id="rId46"/>
    <p:sldId id="388" r:id="rId47"/>
    <p:sldId id="389" r:id="rId48"/>
    <p:sldId id="390" r:id="rId49"/>
    <p:sldId id="319" r:id="rId50"/>
    <p:sldId id="325" r:id="rId51"/>
    <p:sldId id="304" r:id="rId52"/>
    <p:sldId id="303"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85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400"/>
    <a:srgbClr val="5AAE4A"/>
    <a:srgbClr val="008CBB"/>
    <a:srgbClr val="FFE1AB"/>
    <a:srgbClr val="C8E7BB"/>
    <a:srgbClr val="6CC04A"/>
    <a:srgbClr val="ECFBDA"/>
    <a:srgbClr val="C1D89B"/>
    <a:srgbClr val="ED9100"/>
    <a:srgbClr val="00AC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978" autoAdjust="0"/>
  </p:normalViewPr>
  <p:slideViewPr>
    <p:cSldViewPr snapToGrid="0" snapToObjects="1">
      <p:cViewPr varScale="1">
        <p:scale>
          <a:sx n="128" d="100"/>
          <a:sy n="128" d="100"/>
        </p:scale>
        <p:origin x="1064" y="176"/>
      </p:cViewPr>
      <p:guideLst>
        <p:guide orient="horz" pos="1620"/>
        <p:guide pos="2880"/>
        <p:guide pos="2857"/>
      </p:guideLst>
    </p:cSldViewPr>
  </p:slideViewPr>
  <p:notesTextViewPr>
    <p:cViewPr>
      <p:scale>
        <a:sx n="100" d="100"/>
        <a:sy n="100" d="100"/>
      </p:scale>
      <p:origin x="0" y="0"/>
    </p:cViewPr>
  </p:notesTextViewPr>
  <p:sorterViewPr>
    <p:cViewPr>
      <p:scale>
        <a:sx n="200" d="100"/>
        <a:sy n="200" d="100"/>
      </p:scale>
      <p:origin x="0" y="0"/>
    </p:cViewPr>
  </p:sorterViewPr>
  <p:notesViewPr>
    <p:cSldViewPr snapToGrid="0" snapToObjects="1" showGuides="1">
      <p:cViewPr varScale="1">
        <p:scale>
          <a:sx n="82" d="100"/>
          <a:sy n="82" d="100"/>
        </p:scale>
        <p:origin x="-271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BFF7DA-7C9E-DE4F-8802-3E64275D9358}" type="datetimeFigureOut">
              <a:rPr lang="en-US" smtClean="0"/>
              <a:t>10/1/15</a:t>
            </a:fld>
            <a:endParaRPr lang="en-US" dirty="0"/>
          </a:p>
        </p:txBody>
      </p:sp>
      <p:sp>
        <p:nvSpPr>
          <p:cNvPr id="4" name="Footer Placeholder 3"/>
          <p:cNvSpPr>
            <a:spLocks noGrp="1"/>
          </p:cNvSpPr>
          <p:nvPr>
            <p:ph type="ftr" sz="quarter" idx="2"/>
          </p:nvPr>
        </p:nvSpPr>
        <p:spPr>
          <a:xfrm>
            <a:off x="1417320" y="8685213"/>
            <a:ext cx="4023360" cy="457200"/>
          </a:xfrm>
          <a:prstGeom prst="rect">
            <a:avLst/>
          </a:prstGeom>
        </p:spPr>
        <p:txBody>
          <a:bodyPr vert="horz" lIns="91440" tIns="45720" rIns="91440" bIns="45720" rtlCol="0" anchor="b"/>
          <a:lstStyle>
            <a:lvl1pPr algn="l">
              <a:defRPr sz="1200"/>
            </a:lvl1pPr>
          </a:lstStyle>
          <a:p>
            <a:pPr algn="ctr"/>
            <a:r>
              <a:rPr lang="en-US" sz="1000" b="1" dirty="0" smtClean="0"/>
              <a:t>For internal use only. Not to be shared or distributed outside of AstraZeneca. 3170305  10/15</a:t>
            </a:r>
            <a:endParaRPr lang="en-US" sz="1000" b="1"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6ACADE-FE8F-7E4C-A9AE-6805B0C400F3}" type="slidenum">
              <a:rPr lang="en-US" sz="1100" smtClean="0"/>
              <a:t>‹#›</a:t>
            </a:fld>
            <a:endParaRPr lang="en-US" sz="1100" dirty="0"/>
          </a:p>
        </p:txBody>
      </p:sp>
    </p:spTree>
    <p:extLst>
      <p:ext uri="{BB962C8B-B14F-4D97-AF65-F5344CB8AC3E}">
        <p14:creationId xmlns:p14="http://schemas.microsoft.com/office/powerpoint/2010/main" val="36453217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8C4C1B-8C1E-D242-A8F8-D8FA13742548}" type="datetimeFigureOut">
              <a:rPr lang="en-US" smtClean="0"/>
              <a:t>10/1/15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1463040" y="8685213"/>
            <a:ext cx="3931920" cy="457200"/>
          </a:xfrm>
          <a:prstGeom prst="rect">
            <a:avLst/>
          </a:prstGeom>
        </p:spPr>
        <p:txBody>
          <a:bodyPr vert="horz" lIns="91440" tIns="45720" rIns="91440" bIns="45720" rtlCol="0" anchor="b"/>
          <a:lstStyle>
            <a:lvl1pPr algn="ctr">
              <a:defRPr sz="1000" b="1"/>
            </a:lvl1pPr>
          </a:lstStyle>
          <a:p>
            <a:r>
              <a:rPr lang="en-US" dirty="0" smtClean="0"/>
              <a:t>For internal use only. Not to be shared or distributed outside of AstraZeneca. 3170305  10/15</a:t>
            </a: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100"/>
            </a:lvl1pPr>
          </a:lstStyle>
          <a:p>
            <a:fld id="{EFF08FCF-BABB-6749-83E0-E614E41DE76C}" type="slidenum">
              <a:rPr lang="en-US" smtClean="0"/>
              <a:pPr/>
              <a:t>‹#›</a:t>
            </a:fld>
            <a:endParaRPr lang="en-US" dirty="0"/>
          </a:p>
        </p:txBody>
      </p:sp>
    </p:spTree>
    <p:extLst>
      <p:ext uri="{BB962C8B-B14F-4D97-AF65-F5344CB8AC3E}">
        <p14:creationId xmlns:p14="http://schemas.microsoft.com/office/powerpoint/2010/main" val="3103920812"/>
      </p:ext>
    </p:extLst>
  </p:cSld>
  <p:clrMap bg1="lt1" tx1="dk1" bg2="lt2" tx2="dk2" accent1="accent1" accent2="accent2" accent3="accent3" accent4="accent4" accent5="accent5" accent6="accent6" hlink="hlink" folHlink="folHlink"/>
  <p:hf hdr="0" dt="0"/>
  <p:notesStyle>
    <a:lvl1pPr marL="0" algn="l" defTabSz="457200" rtl="0" eaLnBrk="1" latinLnBrk="0" hangingPunct="1">
      <a:lnSpc>
        <a:spcPct val="114000"/>
      </a:lnSpc>
      <a:spcBef>
        <a:spcPts val="300"/>
      </a:spcBef>
      <a:spcAft>
        <a:spcPts val="300"/>
      </a:spcAft>
      <a:defRPr sz="1200" kern="1200">
        <a:solidFill>
          <a:schemeClr val="tx1"/>
        </a:solidFill>
        <a:latin typeface="+mn-lt"/>
        <a:ea typeface="+mn-ea"/>
        <a:cs typeface="+mn-cs"/>
      </a:defRPr>
    </a:lvl1pPr>
    <a:lvl2pPr marL="173736" indent="-171450" algn="l" defTabSz="457200" rtl="0" eaLnBrk="1" latinLnBrk="0" hangingPunct="1">
      <a:lnSpc>
        <a:spcPct val="114000"/>
      </a:lnSpc>
      <a:spcBef>
        <a:spcPts val="300"/>
      </a:spcBef>
      <a:spcAft>
        <a:spcPts val="300"/>
      </a:spcAft>
      <a:buFont typeface="Arial" pitchFamily="34" charset="0"/>
      <a:buChar char="•"/>
      <a:defRPr sz="1200" kern="1200">
        <a:solidFill>
          <a:schemeClr val="tx1"/>
        </a:solidFill>
        <a:latin typeface="+mn-lt"/>
        <a:ea typeface="+mn-ea"/>
        <a:cs typeface="+mn-cs"/>
      </a:defRPr>
    </a:lvl2pPr>
    <a:lvl3pPr marL="347472" indent="-171450" algn="l" defTabSz="457200" rtl="0" eaLnBrk="1" latinLnBrk="0" hangingPunct="1">
      <a:lnSpc>
        <a:spcPct val="114000"/>
      </a:lnSpc>
      <a:spcBef>
        <a:spcPts val="300"/>
      </a:spcBef>
      <a:spcAft>
        <a:spcPts val="300"/>
      </a:spcAft>
      <a:buFont typeface="Lucida Sans" pitchFamily="34" charset="0"/>
      <a:buChar char="–"/>
      <a:defRPr sz="1200" kern="1200">
        <a:solidFill>
          <a:schemeClr val="tx1"/>
        </a:solidFill>
        <a:latin typeface="+mn-lt"/>
        <a:ea typeface="+mn-ea"/>
        <a:cs typeface="+mn-cs"/>
      </a:defRPr>
    </a:lvl3pPr>
    <a:lvl4pPr marL="521208" indent="-171450" algn="l" defTabSz="457200" rtl="0" eaLnBrk="1" latinLnBrk="0" hangingPunct="1">
      <a:lnSpc>
        <a:spcPct val="114000"/>
      </a:lnSpc>
      <a:spcBef>
        <a:spcPts val="300"/>
      </a:spcBef>
      <a:spcAft>
        <a:spcPts val="300"/>
      </a:spcAft>
      <a:buSzPct val="85000"/>
      <a:buFont typeface="Wingdings" pitchFamily="2" charset="2"/>
      <a:buChar char="§"/>
      <a:defRPr sz="1200" kern="1200">
        <a:solidFill>
          <a:schemeClr val="tx1"/>
        </a:solidFill>
        <a:latin typeface="+mn-lt"/>
        <a:ea typeface="+mn-ea"/>
        <a:cs typeface="+mn-cs"/>
      </a:defRPr>
    </a:lvl4pPr>
    <a:lvl5pPr marL="694944" indent="-171450" algn="l" defTabSz="457200" rtl="0" eaLnBrk="1" latinLnBrk="0" hangingPunct="1">
      <a:lnSpc>
        <a:spcPct val="114000"/>
      </a:lnSpc>
      <a:spcBef>
        <a:spcPts val="300"/>
      </a:spcBef>
      <a:spcAft>
        <a:spcPts val="300"/>
      </a:spcAft>
      <a:buFont typeface="Lucida Sans" pitchFamily="34" charset="0"/>
      <a:buChar char="–"/>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For internal use only. Not to be shared or distributed outside of AstraZeneca. 3170305  10/15</a:t>
            </a:r>
            <a:endParaRPr lang="en-US" dirty="0"/>
          </a:p>
        </p:txBody>
      </p:sp>
      <p:sp>
        <p:nvSpPr>
          <p:cNvPr id="5" name="Slide Number Placeholder 4"/>
          <p:cNvSpPr>
            <a:spLocks noGrp="1"/>
          </p:cNvSpPr>
          <p:nvPr>
            <p:ph type="sldNum" sz="quarter" idx="11"/>
          </p:nvPr>
        </p:nvSpPr>
        <p:spPr/>
        <p:txBody>
          <a:bodyPr/>
          <a:lstStyle/>
          <a:p>
            <a:fld id="{EFF08FCF-BABB-6749-83E0-E614E41DE76C}" type="slidenum">
              <a:rPr lang="en-US" smtClean="0"/>
              <a:pPr/>
              <a:t>2</a:t>
            </a:fld>
            <a:endParaRPr lang="en-US" dirty="0"/>
          </a:p>
        </p:txBody>
      </p:sp>
    </p:spTree>
    <p:extLst>
      <p:ext uri="{BB962C8B-B14F-4D97-AF65-F5344CB8AC3E}">
        <p14:creationId xmlns:p14="http://schemas.microsoft.com/office/powerpoint/2010/main" val="520108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08FCF-BABB-6749-83E0-E614E41DE76C}" type="slidenum">
              <a:rPr lang="en-US" smtClean="0"/>
              <a:t>3</a:t>
            </a:fld>
            <a:endParaRPr lang="en-US" dirty="0"/>
          </a:p>
        </p:txBody>
      </p:sp>
      <p:sp>
        <p:nvSpPr>
          <p:cNvPr id="5" name="Footer Placeholder 4"/>
          <p:cNvSpPr>
            <a:spLocks noGrp="1"/>
          </p:cNvSpPr>
          <p:nvPr>
            <p:ph type="ftr" sz="quarter" idx="11"/>
          </p:nvPr>
        </p:nvSpPr>
        <p:spPr/>
        <p:txBody>
          <a:bodyPr/>
          <a:lstStyle/>
          <a:p>
            <a:r>
              <a:rPr lang="en-US" dirty="0" smtClean="0"/>
              <a:t>For internal use only. Not to be shared or distributed outside of AstraZeneca. 3170305  10/15</a:t>
            </a:r>
            <a:endParaRPr lang="en-US" dirty="0"/>
          </a:p>
        </p:txBody>
      </p:sp>
    </p:spTree>
    <p:extLst>
      <p:ext uri="{BB962C8B-B14F-4D97-AF65-F5344CB8AC3E}">
        <p14:creationId xmlns:p14="http://schemas.microsoft.com/office/powerpoint/2010/main" val="918642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For internal use only. Not to be shared or distributed outside of AstraZeneca. 3170305  10/15</a:t>
            </a:r>
            <a:endParaRPr lang="en-US" dirty="0"/>
          </a:p>
        </p:txBody>
      </p:sp>
      <p:sp>
        <p:nvSpPr>
          <p:cNvPr id="5" name="Slide Number Placeholder 4"/>
          <p:cNvSpPr>
            <a:spLocks noGrp="1"/>
          </p:cNvSpPr>
          <p:nvPr>
            <p:ph type="sldNum" sz="quarter" idx="11"/>
          </p:nvPr>
        </p:nvSpPr>
        <p:spPr/>
        <p:txBody>
          <a:bodyPr/>
          <a:lstStyle/>
          <a:p>
            <a:fld id="{EFF08FCF-BABB-6749-83E0-E614E41DE76C}" type="slidenum">
              <a:rPr lang="en-US" smtClean="0"/>
              <a:pPr/>
              <a:t>4</a:t>
            </a:fld>
            <a:endParaRPr lang="en-US" dirty="0"/>
          </a:p>
        </p:txBody>
      </p:sp>
    </p:spTree>
    <p:extLst>
      <p:ext uri="{BB962C8B-B14F-4D97-AF65-F5344CB8AC3E}">
        <p14:creationId xmlns:p14="http://schemas.microsoft.com/office/powerpoint/2010/main" val="973473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For internal use only. Not to be shared or distributed outside of AstraZeneca. 3170305  10/15</a:t>
            </a:r>
            <a:endParaRPr lang="en-US" dirty="0"/>
          </a:p>
        </p:txBody>
      </p:sp>
      <p:sp>
        <p:nvSpPr>
          <p:cNvPr id="5" name="Slide Number Placeholder 4"/>
          <p:cNvSpPr>
            <a:spLocks noGrp="1"/>
          </p:cNvSpPr>
          <p:nvPr>
            <p:ph type="sldNum" sz="quarter" idx="11"/>
          </p:nvPr>
        </p:nvSpPr>
        <p:spPr/>
        <p:txBody>
          <a:bodyPr/>
          <a:lstStyle/>
          <a:p>
            <a:fld id="{EFF08FCF-BABB-6749-83E0-E614E41DE76C}" type="slidenum">
              <a:rPr lang="en-US" smtClean="0"/>
              <a:pPr/>
              <a:t>14</a:t>
            </a:fld>
            <a:endParaRPr lang="en-US" dirty="0"/>
          </a:p>
        </p:txBody>
      </p:sp>
    </p:spTree>
    <p:extLst>
      <p:ext uri="{BB962C8B-B14F-4D97-AF65-F5344CB8AC3E}">
        <p14:creationId xmlns:p14="http://schemas.microsoft.com/office/powerpoint/2010/main" val="1240531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smtClean="0"/>
              <a:t>For internal use only. Not to be shared or distributed outside of AstraZeneca. 3170305  10/15</a:t>
            </a:r>
            <a:endParaRPr lang="en-US" dirty="0"/>
          </a:p>
        </p:txBody>
      </p:sp>
      <p:sp>
        <p:nvSpPr>
          <p:cNvPr id="5" name="Slide Number Placeholder 4"/>
          <p:cNvSpPr>
            <a:spLocks noGrp="1"/>
          </p:cNvSpPr>
          <p:nvPr>
            <p:ph type="sldNum" sz="quarter" idx="11"/>
          </p:nvPr>
        </p:nvSpPr>
        <p:spPr/>
        <p:txBody>
          <a:bodyPr/>
          <a:lstStyle/>
          <a:p>
            <a:fld id="{EFF08FCF-BABB-6749-83E0-E614E41DE76C}" type="slidenum">
              <a:rPr lang="en-US" smtClean="0"/>
              <a:pPr/>
              <a:t>15</a:t>
            </a:fld>
            <a:endParaRPr lang="en-US" dirty="0"/>
          </a:p>
        </p:txBody>
      </p:sp>
    </p:spTree>
    <p:extLst>
      <p:ext uri="{BB962C8B-B14F-4D97-AF65-F5344CB8AC3E}">
        <p14:creationId xmlns:p14="http://schemas.microsoft.com/office/powerpoint/2010/main" val="1479984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dirty="0" smtClean="0"/>
              <a:t>For internal use only. Not to be shared or distributed outside of AstraZeneca. 3170305  10/15</a:t>
            </a:r>
            <a:endParaRPr lang="en-US" dirty="0"/>
          </a:p>
        </p:txBody>
      </p:sp>
      <p:sp>
        <p:nvSpPr>
          <p:cNvPr id="5" name="Slide Number Placeholder 4"/>
          <p:cNvSpPr>
            <a:spLocks noGrp="1"/>
          </p:cNvSpPr>
          <p:nvPr>
            <p:ph type="sldNum" sz="quarter" idx="11"/>
          </p:nvPr>
        </p:nvSpPr>
        <p:spPr/>
        <p:txBody>
          <a:bodyPr/>
          <a:lstStyle/>
          <a:p>
            <a:fld id="{EFF08FCF-BABB-6749-83E0-E614E41DE76C}" type="slidenum">
              <a:rPr lang="en-US" smtClean="0"/>
              <a:pPr/>
              <a:t>48</a:t>
            </a:fld>
            <a:endParaRPr lang="en-US" dirty="0"/>
          </a:p>
        </p:txBody>
      </p:sp>
    </p:spTree>
    <p:extLst>
      <p:ext uri="{BB962C8B-B14F-4D97-AF65-F5344CB8AC3E}">
        <p14:creationId xmlns:p14="http://schemas.microsoft.com/office/powerpoint/2010/main" val="1673330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For internal use only. Not to be shared or distributed outside of AstraZeneca. 3170305  10/15</a:t>
            </a:r>
            <a:endParaRPr lang="en-US" dirty="0"/>
          </a:p>
        </p:txBody>
      </p:sp>
      <p:sp>
        <p:nvSpPr>
          <p:cNvPr id="5" name="Slide Number Placeholder 4"/>
          <p:cNvSpPr>
            <a:spLocks noGrp="1"/>
          </p:cNvSpPr>
          <p:nvPr>
            <p:ph type="sldNum" sz="quarter" idx="11"/>
          </p:nvPr>
        </p:nvSpPr>
        <p:spPr/>
        <p:txBody>
          <a:bodyPr/>
          <a:lstStyle/>
          <a:p>
            <a:fld id="{EFF08FCF-BABB-6749-83E0-E614E41DE76C}" type="slidenum">
              <a:rPr lang="en-US" smtClean="0"/>
              <a:pPr/>
              <a:t>49</a:t>
            </a:fld>
            <a:endParaRPr lang="en-US" dirty="0"/>
          </a:p>
        </p:txBody>
      </p:sp>
    </p:spTree>
    <p:extLst>
      <p:ext uri="{BB962C8B-B14F-4D97-AF65-F5344CB8AC3E}">
        <p14:creationId xmlns:p14="http://schemas.microsoft.com/office/powerpoint/2010/main" val="949467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08FCF-BABB-6749-83E0-E614E41DE76C}" type="slidenum">
              <a:rPr lang="en-US" smtClean="0"/>
              <a:t>50</a:t>
            </a:fld>
            <a:endParaRPr lang="en-US" dirty="0"/>
          </a:p>
        </p:txBody>
      </p:sp>
      <p:sp>
        <p:nvSpPr>
          <p:cNvPr id="5" name="Footer Placeholder 4"/>
          <p:cNvSpPr>
            <a:spLocks noGrp="1"/>
          </p:cNvSpPr>
          <p:nvPr>
            <p:ph type="ftr" sz="quarter" idx="11"/>
          </p:nvPr>
        </p:nvSpPr>
        <p:spPr/>
        <p:txBody>
          <a:bodyPr/>
          <a:lstStyle/>
          <a:p>
            <a:r>
              <a:rPr lang="en-US" dirty="0" smtClean="0"/>
              <a:t>For internal use only. Not to be shared or distributed outside of AstraZeneca. 3170305  10/15</a:t>
            </a:r>
            <a:endParaRPr lang="en-US" dirty="0"/>
          </a:p>
        </p:txBody>
      </p:sp>
    </p:spTree>
    <p:extLst>
      <p:ext uri="{BB962C8B-B14F-4D97-AF65-F5344CB8AC3E}">
        <p14:creationId xmlns:p14="http://schemas.microsoft.com/office/powerpoint/2010/main" val="746881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New_title_1.png"/>
          <p:cNvPicPr>
            <a:picLocks noChangeAspect="1"/>
          </p:cNvPicPr>
          <p:nvPr userDrawn="1"/>
        </p:nvPicPr>
        <p:blipFill rotWithShape="1">
          <a:blip r:embed="rId2" cstate="email">
            <a:extLst>
              <a:ext uri="{28A0092B-C50C-407E-A947-70E740481C1C}">
                <a14:useLocalDpi xmlns:a14="http://schemas.microsoft.com/office/drawing/2010/main" val="0"/>
              </a:ext>
            </a:extLst>
          </a:blip>
          <a:srcRect t="22379" b="30907"/>
          <a:stretch/>
        </p:blipFill>
        <p:spPr>
          <a:xfrm>
            <a:off x="0" y="1151120"/>
            <a:ext cx="9144000" cy="2402737"/>
          </a:xfrm>
          <a:prstGeom prst="rect">
            <a:avLst/>
          </a:prstGeom>
        </p:spPr>
      </p:pic>
      <p:sp>
        <p:nvSpPr>
          <p:cNvPr id="2" name="Title 1"/>
          <p:cNvSpPr>
            <a:spLocks noGrp="1"/>
          </p:cNvSpPr>
          <p:nvPr>
            <p:ph type="ctrTitle"/>
          </p:nvPr>
        </p:nvSpPr>
        <p:spPr>
          <a:xfrm>
            <a:off x="612189" y="1561671"/>
            <a:ext cx="8687142" cy="1102519"/>
          </a:xfrm>
        </p:spPr>
        <p:txBody>
          <a:bodyPr anchor="t">
            <a:noAutofit/>
          </a:bodyPr>
          <a:lstStyle>
            <a:lvl1pPr algn="l">
              <a:defRPr sz="5500" i="0">
                <a:solidFill>
                  <a:schemeClr val="tx1"/>
                </a:solidFill>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12189" y="2499742"/>
            <a:ext cx="8687142" cy="1314450"/>
          </a:xfrm>
        </p:spPr>
        <p:txBody>
          <a:bodyPr anchor="t">
            <a:normAutofit/>
          </a:bodyPr>
          <a:lstStyle>
            <a:lvl1pPr marL="0" indent="0" algn="l">
              <a:buNone/>
              <a:defRPr sz="3000" b="0" i="0">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2" presetClass="entr" presetSubtype="8"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right)">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2" presetClass="entr" presetSubtype="8"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p:tgtEl>
                          <p:spTgt spid="3"/>
                        </p:tgtEl>
                        <p:attrNameLst>
                          <p:attrName>ppt_x</p:attrName>
                        </p:attrNameLst>
                      </p:cBhvr>
                      <p:tavLst>
                        <p:tav tm="0">
                          <p:val>
                            <p:strVal val="#ppt_x-#ppt_w*1.125000"/>
                          </p:val>
                        </p:tav>
                        <p:tav tm="100000">
                          <p:val>
                            <p:strVal val="#ppt_x"/>
                          </p:val>
                        </p:tav>
                      </p:tavLst>
                    </p:anim>
                    <p:animEffect transition="in" filter="wipe(right)">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5323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estion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89298" y="565269"/>
            <a:ext cx="7965404" cy="2793585"/>
          </a:xfrm>
        </p:spPr>
        <p:txBody>
          <a:bodyPr>
            <a:noAutofit/>
          </a:bodyPr>
          <a:lstStyle>
            <a:lvl1pPr marL="685800" indent="-685800">
              <a:lnSpc>
                <a:spcPct val="114000"/>
              </a:lnSpc>
              <a:buFont typeface="+mj-lt"/>
              <a:buNone/>
              <a:tabLst>
                <a:tab pos="682625" algn="l"/>
              </a:tabLst>
              <a:defRPr sz="4400" b="1">
                <a:solidFill>
                  <a:srgbClr val="5AAE4A"/>
                </a:solidFill>
              </a:defRPr>
            </a:lvl1pPr>
          </a:lstStyle>
          <a:p>
            <a:pPr lvl="0"/>
            <a:r>
              <a:rPr lang="en-US" dirty="0" smtClean="0"/>
              <a:t>Click to edit Master text styles</a:t>
            </a:r>
          </a:p>
        </p:txBody>
      </p:sp>
      <p:sp>
        <p:nvSpPr>
          <p:cNvPr id="5" name="TextBox 4"/>
          <p:cNvSpPr txBox="1"/>
          <p:nvPr userDrawn="1"/>
        </p:nvSpPr>
        <p:spPr>
          <a:xfrm>
            <a:off x="3130448" y="3284113"/>
            <a:ext cx="2883105" cy="1191634"/>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w="114300" prst="artDeco"/>
          </a:sp3d>
        </p:spPr>
        <p:txBody>
          <a:bodyPr wrap="square" rtlCol="0" anchor="ctr" anchorCtr="0">
            <a:noAutofit/>
          </a:bodyPr>
          <a:lstStyle/>
          <a:p>
            <a:pPr algn="ctr"/>
            <a:r>
              <a:rPr lang="en-US" sz="3600" b="1" cap="small" dirty="0" smtClean="0">
                <a:effectLst>
                  <a:outerShdw blurRad="50800" dist="38100" dir="5400000" algn="t" rotWithShape="0">
                    <a:prstClr val="black">
                      <a:alpha val="40000"/>
                    </a:prstClr>
                  </a:outerShdw>
                </a:effectLst>
              </a:rPr>
              <a:t>Answer</a:t>
            </a:r>
            <a:endParaRPr lang="en-US" sz="3600" b="1" cap="small"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65158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nswer Slide 2">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7102" y="629585"/>
            <a:ext cx="5816183" cy="3650657"/>
          </a:xfrm>
        </p:spPr>
        <p:txBody>
          <a:bodyPr/>
          <a:lstStyle>
            <a:lvl1pPr marL="0" indent="0">
              <a:buNone/>
              <a:defRPr sz="2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userDrawn="1"/>
        </p:nvSpPr>
        <p:spPr>
          <a:xfrm>
            <a:off x="6619643" y="2415944"/>
            <a:ext cx="2081972" cy="1453414"/>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w="114300" prst="artDeco"/>
          </a:sp3d>
        </p:spPr>
        <p:txBody>
          <a:bodyPr wrap="square" rtlCol="0" anchor="ctr" anchorCtr="0">
            <a:noAutofit/>
          </a:bodyPr>
          <a:lstStyle/>
          <a:p>
            <a:pPr algn="ctr">
              <a:lnSpc>
                <a:spcPct val="90000"/>
              </a:lnSpc>
            </a:pPr>
            <a:r>
              <a:rPr lang="en-US" sz="2400" b="1" cap="small" dirty="0" smtClean="0">
                <a:effectLst>
                  <a:outerShdw blurRad="50800" dist="38100" dir="5400000" algn="t" rotWithShape="0">
                    <a:prstClr val="black">
                      <a:alpha val="40000"/>
                    </a:prstClr>
                  </a:outerShdw>
                </a:effectLst>
              </a:rPr>
              <a:t>Next Challenge Question</a:t>
            </a:r>
            <a:endParaRPr lang="en-US" sz="2400" b="1" cap="small" dirty="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50355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328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851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429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84236" y="1248425"/>
            <a:ext cx="8229600" cy="857250"/>
          </a:xfrm>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1084236" y="2105675"/>
            <a:ext cx="7965404" cy="3836050"/>
          </a:xfrm>
        </p:spPr>
        <p:txBody>
          <a:bodyPr>
            <a:normAutofit/>
          </a:bodyPr>
          <a:lstStyle>
            <a:lvl1pPr marL="0" indent="0">
              <a:lnSpc>
                <a:spcPct val="100000"/>
              </a:lnSpc>
              <a:buNone/>
              <a:defRPr sz="6000" b="1"/>
            </a:lvl1pPr>
          </a:lstStyle>
          <a:p>
            <a:pPr lvl="0"/>
            <a:r>
              <a:rPr lang="en-US" dirty="0" smtClean="0"/>
              <a:t>Click to edit Master text styles</a:t>
            </a:r>
          </a:p>
        </p:txBody>
      </p:sp>
    </p:spTree>
    <p:extLst>
      <p:ext uri="{BB962C8B-B14F-4D97-AF65-F5344CB8AC3E}">
        <p14:creationId xmlns:p14="http://schemas.microsoft.com/office/powerpoint/2010/main" val="280041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565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876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857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481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6694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759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465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8433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001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233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Answer Slide">
    <p:spTree>
      <p:nvGrpSpPr>
        <p:cNvPr id="1" name=""/>
        <p:cNvGrpSpPr/>
        <p:nvPr/>
      </p:nvGrpSpPr>
      <p:grpSpPr>
        <a:xfrm>
          <a:off x="0" y="0"/>
          <a:ext cx="0" cy="0"/>
          <a:chOff x="0" y="0"/>
          <a:chExt cx="0" cy="0"/>
        </a:xfrm>
      </p:grpSpPr>
      <p:sp>
        <p:nvSpPr>
          <p:cNvPr id="9" name="TextBox 8"/>
          <p:cNvSpPr txBox="1"/>
          <p:nvPr userDrawn="1"/>
        </p:nvSpPr>
        <p:spPr>
          <a:xfrm>
            <a:off x="2880360" y="3949904"/>
            <a:ext cx="3383280" cy="685800"/>
          </a:xfrm>
          <a:prstGeom prst="roundRect">
            <a:avLst/>
          </a:prstGeom>
          <a:gradFill flip="none" rotWithShape="1">
            <a:gsLst>
              <a:gs pos="0">
                <a:srgbClr val="006386"/>
              </a:gs>
              <a:gs pos="100000">
                <a:srgbClr val="008CBB"/>
              </a:gs>
            </a:gsLst>
            <a:lin ang="13500000" scaled="1"/>
            <a:tileRect/>
          </a:gradFill>
          <a:effectLst>
            <a:outerShdw blurRad="152400" dist="50800" dir="5400000" algn="t" rotWithShape="0">
              <a:prstClr val="black">
                <a:alpha val="40000"/>
              </a:prstClr>
            </a:outerShdw>
          </a:effectLst>
          <a:scene3d>
            <a:camera prst="orthographicFront"/>
            <a:lightRig rig="threePt" dir="t"/>
          </a:scene3d>
          <a:sp3d>
            <a:bevelT/>
          </a:sp3d>
        </p:spPr>
        <p:txBody>
          <a:bodyPr wrap="square" rIns="109728" rtlCol="0" anchor="ctr" anchorCtr="0">
            <a:noAutofit/>
          </a:bodyPr>
          <a:lstStyle/>
          <a:p>
            <a:pPr algn="ctr">
              <a:lnSpc>
                <a:spcPct val="90000"/>
              </a:lnSpc>
            </a:pPr>
            <a:r>
              <a:rPr lang="en-US" sz="1800" b="1" cap="small" dirty="0" smtClean="0">
                <a:effectLst>
                  <a:outerShdw blurRad="50800" dist="38100" dir="5400000" algn="t" rotWithShape="0">
                    <a:prstClr val="black">
                      <a:alpha val="40000"/>
                    </a:prstClr>
                  </a:outerShdw>
                </a:effectLst>
              </a:rPr>
              <a:t>Swipe for Next</a:t>
            </a:r>
            <a:br>
              <a:rPr lang="en-US" sz="1800" b="1" cap="small" dirty="0" smtClean="0">
                <a:effectLst>
                  <a:outerShdw blurRad="50800" dist="38100" dir="5400000" algn="t" rotWithShape="0">
                    <a:prstClr val="black">
                      <a:alpha val="40000"/>
                    </a:prstClr>
                  </a:outerShdw>
                </a:effectLst>
              </a:rPr>
            </a:br>
            <a:r>
              <a:rPr lang="en-US" sz="1800" b="1" cap="small" dirty="0" smtClean="0">
                <a:effectLst>
                  <a:outerShdw blurRad="50800" dist="38100" dir="5400000" algn="t" rotWithShape="0">
                    <a:prstClr val="black">
                      <a:alpha val="40000"/>
                    </a:prstClr>
                  </a:outerShdw>
                </a:effectLst>
              </a:rPr>
              <a:t>Challenge</a:t>
            </a:r>
            <a:r>
              <a:rPr lang="en-US" sz="1800" b="1" cap="small" baseline="0" dirty="0" smtClean="0">
                <a:effectLst>
                  <a:outerShdw blurRad="50800" dist="38100" dir="5400000" algn="t" rotWithShape="0">
                    <a:prstClr val="black">
                      <a:alpha val="40000"/>
                    </a:prstClr>
                  </a:outerShdw>
                </a:effectLst>
              </a:rPr>
              <a:t> Question</a:t>
            </a:r>
            <a:endParaRPr lang="en-US" sz="1800" b="1" cap="small" dirty="0">
              <a:effectLst>
                <a:outerShdw blurRad="50800" dist="38100" dir="5400000" algn="t" rotWithShape="0">
                  <a:prstClr val="black">
                    <a:alpha val="40000"/>
                  </a:prstClr>
                </a:outerShdw>
              </a:effectLst>
            </a:endParaRPr>
          </a:p>
        </p:txBody>
      </p:sp>
      <p:sp>
        <p:nvSpPr>
          <p:cNvPr id="10" name="Isosceles Triangle 9"/>
          <p:cNvSpPr/>
          <p:nvPr userDrawn="1"/>
        </p:nvSpPr>
        <p:spPr>
          <a:xfrm rot="16200000">
            <a:off x="2869084" y="4152478"/>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userDrawn="1"/>
        </p:nvSpPr>
        <p:spPr>
          <a:xfrm rot="5400000" flipH="1">
            <a:off x="5759062" y="4152477"/>
            <a:ext cx="484094" cy="268085"/>
          </a:xfrm>
          <a:prstGeom prst="triangle">
            <a:avLst/>
          </a:prstGeom>
          <a:solidFill>
            <a:srgbClr val="00BBFE"/>
          </a:solidFill>
          <a:ln>
            <a:solidFill>
              <a:srgbClr val="008CB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562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title_back.jp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descr="arrow.png"/>
          <p:cNvPicPr>
            <a:picLocks noChangeAspect="1"/>
          </p:cNvPicPr>
          <p:nvPr userDrawn="1"/>
        </p:nvPicPr>
        <p:blipFill rotWithShape="1">
          <a:blip r:embed="rId4" cstate="email">
            <a:extLst>
              <a:ext uri="{28A0092B-C50C-407E-A947-70E740481C1C}">
                <a14:useLocalDpi xmlns:a14="http://schemas.microsoft.com/office/drawing/2010/main" val="0"/>
              </a:ext>
            </a:extLst>
          </a:blip>
          <a:srcRect t="38871" b="25936"/>
          <a:stretch/>
        </p:blipFill>
        <p:spPr>
          <a:xfrm>
            <a:off x="0" y="1999312"/>
            <a:ext cx="9144000" cy="1810188"/>
          </a:xfrm>
          <a:prstGeom prst="rect">
            <a:avLst/>
          </a:prstGeom>
        </p:spPr>
      </p:pic>
      <p:sp>
        <p:nvSpPr>
          <p:cNvPr id="2" name="Title 1"/>
          <p:cNvSpPr>
            <a:spLocks noGrp="1"/>
          </p:cNvSpPr>
          <p:nvPr>
            <p:ph type="ctrTitle"/>
          </p:nvPr>
        </p:nvSpPr>
        <p:spPr>
          <a:xfrm>
            <a:off x="-694440" y="1462729"/>
            <a:ext cx="7772400" cy="1102519"/>
          </a:xfrm>
        </p:spPr>
        <p:txBody>
          <a:bodyPr anchor="t">
            <a:noAutofit/>
          </a:bodyPr>
          <a:lstStyle>
            <a:lvl1pPr algn="r">
              <a:defRPr sz="6000" i="1"/>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2631357"/>
            <a:ext cx="6400800" cy="1314450"/>
          </a:xfrm>
        </p:spPr>
        <p:txBody>
          <a:bodyPr anchor="t">
            <a:normAutofit/>
          </a:bodyPr>
          <a:lstStyle>
            <a:lvl1pPr marL="0" indent="0" algn="r">
              <a:buNone/>
              <a:defRPr sz="2500" b="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97974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17"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1" presetClass="entr" presetSubtype="0" fill="hold" nodeType="withEffect">
                  <p:stCondLst>
                    <p:cond delay="0"/>
                  </p:stCondLst>
                  <p:iterate type="lt">
                    <p:tmPct val="10000"/>
                  </p:iterate>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3"/>
                        </p:tgtEl>
                        <p:attrNameLst>
                          <p:attrName>ppt_y</p:attrName>
                        </p:attrNameLst>
                      </p:cBhvr>
                      <p:tavLst>
                        <p:tav tm="0">
                          <p:val>
                            <p:strVal val="#ppt_y"/>
                          </p:val>
                        </p:tav>
                        <p:tav tm="100000">
                          <p:val>
                            <p:strVal val="#ppt_y"/>
                          </p:val>
                        </p:tav>
                      </p:tavLst>
                    </p:anim>
                    <p:anim calcmode="lin" valueType="num">
                      <p:cBhvr>
                        <p:cTn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3"/>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02866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733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06921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83981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33178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7130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388859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366189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9438" y="173132"/>
            <a:ext cx="8229600" cy="857250"/>
          </a:xfrm>
        </p:spPr>
        <p:txBody>
          <a:bodyPr>
            <a:normAutofit/>
          </a:bodyPr>
          <a:lstStyle>
            <a:lvl1pPr>
              <a:defRPr sz="3500">
                <a:solidFill>
                  <a:srgbClr val="6CC04A"/>
                </a:solidFill>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63638"/>
            <a:ext cx="8229600" cy="3108325"/>
          </a:xfrm>
        </p:spPr>
        <p:txBody>
          <a:bodyPr/>
          <a:lstStyle>
            <a:lvl1pPr marL="0" indent="0">
              <a:buClr>
                <a:srgbClr val="FFA400"/>
              </a:buClr>
              <a:buNone/>
              <a:defRPr b="1">
                <a:solidFill>
                  <a:srgbClr val="FFA400"/>
                </a:solidFill>
              </a:defRPr>
            </a:lvl1pPr>
            <a:lvl2pPr>
              <a:buClr>
                <a:srgbClr val="FFA400"/>
              </a:buClr>
              <a:defRPr>
                <a:solidFill>
                  <a:srgbClr val="00ACC8"/>
                </a:solidFill>
              </a:defRPr>
            </a:lvl2pPr>
            <a:lvl3pPr>
              <a:buClr>
                <a:srgbClr val="FFA400"/>
              </a:buClr>
              <a:defRPr>
                <a:solidFill>
                  <a:srgbClr val="00ACC8"/>
                </a:solidFill>
              </a:defRPr>
            </a:lvl3pPr>
            <a:lvl4pPr>
              <a:buClr>
                <a:srgbClr val="FFA400"/>
              </a:buClr>
              <a:defRPr>
                <a:solidFill>
                  <a:srgbClr val="00ACC8"/>
                </a:solidFill>
              </a:defRPr>
            </a:lvl4pPr>
            <a:lvl5pPr>
              <a:buClr>
                <a:srgbClr val="FFA400"/>
              </a:buClr>
              <a:defRPr>
                <a:solidFill>
                  <a:srgbClr val="00ACC8"/>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1"/>
          </p:nvPr>
        </p:nvSpPr>
        <p:spPr>
          <a:xfrm>
            <a:off x="457200" y="717223"/>
            <a:ext cx="8229600" cy="544117"/>
          </a:xfrm>
        </p:spPr>
        <p:txBody>
          <a:bodyPr>
            <a:normAutofit/>
          </a:bodyPr>
          <a:lstStyle>
            <a:lvl1pPr marL="0" indent="0">
              <a:buNone/>
              <a:defRPr sz="2000">
                <a:solidFill>
                  <a:srgbClr val="6CC04A"/>
                </a:solidFill>
              </a:defRPr>
            </a:lvl1pPr>
          </a:lstStyle>
          <a:p>
            <a:pPr lvl="0"/>
            <a:r>
              <a:rPr lang="en-US" dirty="0" smtClean="0"/>
              <a:t>Click to edit Master text style</a:t>
            </a:r>
          </a:p>
        </p:txBody>
      </p:sp>
    </p:spTree>
    <p:extLst>
      <p:ext uri="{BB962C8B-B14F-4D97-AF65-F5344CB8AC3E}">
        <p14:creationId xmlns:p14="http://schemas.microsoft.com/office/powerpoint/2010/main" val="13884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27597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393848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6BFECD78-3C8E-49F2-8FAB-59489D168ABB}" type="datetimeFigureOut">
              <a:rPr lang="en-US" smtClean="0"/>
              <a:t>10/1/15</a:t>
            </a:fld>
            <a:endParaRPr lang="en-US" dirty="0"/>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0FB56013-B943-42BA-886F-6F9D4EB85E9D}" type="slidenum">
              <a:rPr lang="en-US" smtClean="0"/>
              <a:t>‹#›</a:t>
            </a:fld>
            <a:endParaRPr lang="en-US" dirty="0"/>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32"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theme" Target="../theme/theme2.xml"/><Relationship Id="rId13" Type="http://schemas.openxmlformats.org/officeDocument/2006/relationships/image" Target="../media/image4.jpg"/><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44405" y="4882259"/>
            <a:ext cx="4572000" cy="200055"/>
          </a:xfrm>
          <a:prstGeom prst="rect">
            <a:avLst/>
          </a:prstGeom>
        </p:spPr>
        <p:txBody>
          <a:bodyPr>
            <a:spAutoFit/>
          </a:bodyPr>
          <a:lstStyle/>
          <a:p>
            <a:r>
              <a:rPr lang="en-US" sz="700" dirty="0" smtClean="0">
                <a:solidFill>
                  <a:schemeClr val="tx1">
                    <a:alpha val="70000"/>
                  </a:schemeClr>
                </a:solidFill>
              </a:rPr>
              <a:t>For internal use only. Not to be shared or distributed outside of AstraZeneca. 3170305  10/15</a:t>
            </a:r>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0" r:id="rId3"/>
    <p:sldLayoutId id="2147483673" r:id="rId4"/>
    <p:sldLayoutId id="2147483651" r:id="rId5"/>
    <p:sldLayoutId id="2147483652" r:id="rId6"/>
    <p:sldLayoutId id="2147483653" r:id="rId7"/>
    <p:sldLayoutId id="2147483654" r:id="rId8"/>
    <p:sldLayoutId id="2147483655" r:id="rId9"/>
    <p:sldLayoutId id="2147483672" r:id="rId10"/>
    <p:sldLayoutId id="2147483656" r:id="rId11"/>
    <p:sldLayoutId id="2147483657" r:id="rId12"/>
    <p:sldLayoutId id="2147483658" r:id="rId13"/>
    <p:sldLayoutId id="2147483659" r:id="rId14"/>
    <p:sldLayoutId id="2147483675"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3000" b="1" kern="1200">
          <a:solidFill>
            <a:srgbClr val="6CC04A"/>
          </a:solidFill>
          <a:latin typeface="+mj-lt"/>
          <a:ea typeface="+mj-ea"/>
          <a:cs typeface="+mj-cs"/>
        </a:defRPr>
      </a:lvl1pPr>
    </p:titleStyle>
    <p:bodyStyle>
      <a:lvl1pPr marL="342900" indent="-342900" algn="l" defTabSz="914400" rtl="0" eaLnBrk="1" latinLnBrk="0" hangingPunct="1">
        <a:lnSpc>
          <a:spcPts val="2540"/>
        </a:lnSpc>
        <a:spcBef>
          <a:spcPct val="20000"/>
        </a:spcBef>
        <a:buClr>
          <a:srgbClr val="FFA400"/>
        </a:buClr>
        <a:buFont typeface="Arial" pitchFamily="34" charset="0"/>
        <a:buChar char="•"/>
        <a:defRPr sz="2000" kern="1200">
          <a:solidFill>
            <a:srgbClr val="00ACC8"/>
          </a:solidFill>
          <a:latin typeface="+mn-lt"/>
          <a:ea typeface="+mn-ea"/>
          <a:cs typeface="+mn-cs"/>
        </a:defRPr>
      </a:lvl1pPr>
      <a:lvl2pPr marL="742950" indent="-285750" algn="l" defTabSz="914400" rtl="0" eaLnBrk="1" latinLnBrk="0" hangingPunct="1">
        <a:lnSpc>
          <a:spcPts val="2540"/>
        </a:lnSpc>
        <a:spcBef>
          <a:spcPct val="20000"/>
        </a:spcBef>
        <a:buClr>
          <a:srgbClr val="FFA400"/>
        </a:buClr>
        <a:buFont typeface="Arial" pitchFamily="34" charset="0"/>
        <a:buChar char="–"/>
        <a:defRPr sz="2000" kern="1200">
          <a:solidFill>
            <a:srgbClr val="00ACC8"/>
          </a:solidFill>
          <a:latin typeface="+mn-lt"/>
          <a:ea typeface="+mn-ea"/>
          <a:cs typeface="+mn-cs"/>
        </a:defRPr>
      </a:lvl2pPr>
      <a:lvl3pPr marL="1143000" indent="-228600" algn="l" defTabSz="914400" rtl="0" eaLnBrk="1" latinLnBrk="0" hangingPunct="1">
        <a:lnSpc>
          <a:spcPts val="2540"/>
        </a:lnSpc>
        <a:spcBef>
          <a:spcPct val="20000"/>
        </a:spcBef>
        <a:buClr>
          <a:srgbClr val="FFA400"/>
        </a:buClr>
        <a:buFont typeface="Arial" pitchFamily="34" charset="0"/>
        <a:buChar char="•"/>
        <a:defRPr sz="2000" kern="1200">
          <a:solidFill>
            <a:srgbClr val="00ACC8"/>
          </a:solidFill>
          <a:latin typeface="+mn-lt"/>
          <a:ea typeface="+mn-ea"/>
          <a:cs typeface="+mn-cs"/>
        </a:defRPr>
      </a:lvl3pPr>
      <a:lvl4pPr marL="1600200" indent="-228600" algn="l" defTabSz="914400" rtl="0" eaLnBrk="1" latinLnBrk="0" hangingPunct="1">
        <a:lnSpc>
          <a:spcPts val="2540"/>
        </a:lnSpc>
        <a:spcBef>
          <a:spcPct val="20000"/>
        </a:spcBef>
        <a:buClr>
          <a:srgbClr val="FFA400"/>
        </a:buClr>
        <a:buFont typeface="Arial" pitchFamily="34" charset="0"/>
        <a:buChar char="–"/>
        <a:defRPr sz="2000" kern="1200">
          <a:solidFill>
            <a:srgbClr val="00ACC8"/>
          </a:solidFill>
          <a:latin typeface="+mn-lt"/>
          <a:ea typeface="+mn-ea"/>
          <a:cs typeface="+mn-cs"/>
        </a:defRPr>
      </a:lvl4pPr>
      <a:lvl5pPr marL="2057400" indent="-228600" algn="l" defTabSz="914400" rtl="0" eaLnBrk="1" latinLnBrk="0" hangingPunct="1">
        <a:lnSpc>
          <a:spcPts val="2540"/>
        </a:lnSpc>
        <a:spcBef>
          <a:spcPct val="20000"/>
        </a:spcBef>
        <a:buClr>
          <a:srgbClr val="FFA400"/>
        </a:buClr>
        <a:buFont typeface="Arial" pitchFamily="34" charset="0"/>
        <a:buChar char="»"/>
        <a:defRPr sz="2000" kern="1200">
          <a:solidFill>
            <a:srgbClr val="00ACC8"/>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t">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85688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3000" b="1"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00A8E1"/>
        </a:buClr>
        <a:buFont typeface="Arial" pitchFamily="34" charset="0"/>
        <a:buChar char="•"/>
        <a:defRPr sz="2200" kern="1200">
          <a:solidFill>
            <a:srgbClr val="003592"/>
          </a:solidFill>
          <a:latin typeface="+mn-lt"/>
          <a:ea typeface="+mn-ea"/>
          <a:cs typeface="+mn-cs"/>
        </a:defRPr>
      </a:lvl1pPr>
      <a:lvl2pPr marL="742950" indent="-285750" algn="l" defTabSz="914400" rtl="0" eaLnBrk="1" latinLnBrk="0" hangingPunct="1">
        <a:spcBef>
          <a:spcPct val="20000"/>
        </a:spcBef>
        <a:buClr>
          <a:srgbClr val="00A8E1"/>
        </a:buClr>
        <a:buFont typeface="Arial" pitchFamily="34" charset="0"/>
        <a:buChar char="–"/>
        <a:defRPr sz="2200" kern="1200">
          <a:solidFill>
            <a:srgbClr val="003592"/>
          </a:solidFill>
          <a:latin typeface="+mn-lt"/>
          <a:ea typeface="+mn-ea"/>
          <a:cs typeface="+mn-cs"/>
        </a:defRPr>
      </a:lvl2pPr>
      <a:lvl3pPr marL="1143000" indent="-228600" algn="l" defTabSz="914400" rtl="0" eaLnBrk="1" latinLnBrk="0" hangingPunct="1">
        <a:spcBef>
          <a:spcPct val="20000"/>
        </a:spcBef>
        <a:buClr>
          <a:srgbClr val="00A8E1"/>
        </a:buClr>
        <a:buFont typeface="Arial" pitchFamily="34" charset="0"/>
        <a:buChar char="•"/>
        <a:defRPr sz="2200" kern="1200">
          <a:solidFill>
            <a:srgbClr val="003592"/>
          </a:solidFill>
          <a:latin typeface="+mn-lt"/>
          <a:ea typeface="+mn-ea"/>
          <a:cs typeface="+mn-cs"/>
        </a:defRPr>
      </a:lvl3pPr>
      <a:lvl4pPr marL="1600200" indent="-228600" algn="l" defTabSz="914400" rtl="0" eaLnBrk="1" latinLnBrk="0" hangingPunct="1">
        <a:spcBef>
          <a:spcPct val="20000"/>
        </a:spcBef>
        <a:buClr>
          <a:srgbClr val="00A8E1"/>
        </a:buClr>
        <a:buFont typeface="Arial" pitchFamily="34" charset="0"/>
        <a:buChar char="–"/>
        <a:defRPr sz="2200" kern="1200">
          <a:solidFill>
            <a:srgbClr val="003592"/>
          </a:solidFill>
          <a:latin typeface="+mn-lt"/>
          <a:ea typeface="+mn-ea"/>
          <a:cs typeface="+mn-cs"/>
        </a:defRPr>
      </a:lvl4pPr>
      <a:lvl5pPr marL="2057400" indent="-228600" algn="l" defTabSz="914400" rtl="0" eaLnBrk="1" latinLnBrk="0" hangingPunct="1">
        <a:spcBef>
          <a:spcPct val="20000"/>
        </a:spcBef>
        <a:buClr>
          <a:srgbClr val="00A8E1"/>
        </a:buClr>
        <a:buFont typeface="Arial" pitchFamily="34" charset="0"/>
        <a:buChar char="»"/>
        <a:defRPr sz="2200" kern="1200">
          <a:solidFill>
            <a:srgbClr val="00359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1.png"/><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Rectangle 2"/>
          <p:cNvSpPr/>
          <p:nvPr/>
        </p:nvSpPr>
        <p:spPr>
          <a:xfrm>
            <a:off x="44405" y="4882259"/>
            <a:ext cx="4572000" cy="200055"/>
          </a:xfrm>
          <a:prstGeom prst="rect">
            <a:avLst/>
          </a:prstGeom>
        </p:spPr>
        <p:txBody>
          <a:bodyPr>
            <a:spAutoFit/>
          </a:bodyPr>
          <a:lstStyle/>
          <a:p>
            <a:r>
              <a:rPr lang="en-US" sz="700" dirty="0" smtClean="0">
                <a:solidFill>
                  <a:schemeClr val="bg1">
                    <a:lumMod val="85000"/>
                    <a:lumOff val="15000"/>
                    <a:alpha val="70000"/>
                  </a:schemeClr>
                </a:solidFill>
              </a:rPr>
              <a:t>For internal use only. Not to be shared or distributed outside of AstraZeneca. 3170305  10/15</a:t>
            </a:r>
          </a:p>
        </p:txBody>
      </p:sp>
    </p:spTree>
    <p:extLst>
      <p:ext uri="{BB962C8B-B14F-4D97-AF65-F5344CB8AC3E}">
        <p14:creationId xmlns:p14="http://schemas.microsoft.com/office/powerpoint/2010/main" val="166909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10150" y="537206"/>
            <a:ext cx="4511047" cy="3383285"/>
          </a:xfrm>
          <a:prstGeom prst="rect">
            <a:avLst/>
          </a:prstGeom>
          <a:ln>
            <a:solidFill>
              <a:srgbClr val="5AAE4A"/>
            </a:solidFill>
          </a:ln>
          <a:effectLst>
            <a:outerShdw blurRad="152400" dist="50800" dir="5400000" algn="t" rotWithShape="0">
              <a:prstClr val="black">
                <a:alpha val="40000"/>
              </a:prstClr>
            </a:outerShdw>
          </a:effectLst>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5097" y="715005"/>
            <a:ext cx="4511047" cy="3383285"/>
          </a:xfrm>
          <a:prstGeom prst="rect">
            <a:avLst/>
          </a:prstGeom>
          <a:ln>
            <a:solidFill>
              <a:srgbClr val="5AAE4A"/>
            </a:solidFill>
          </a:ln>
          <a:effectLst>
            <a:outerShdw blurRad="152400" dist="50800" dir="5400000" algn="t" rotWithShape="0">
              <a:prstClr val="black">
                <a:alpha val="40000"/>
              </a:prstClr>
            </a:outerShdw>
          </a:effectLst>
        </p:spPr>
      </p:pic>
      <p:sp>
        <p:nvSpPr>
          <p:cNvPr id="6" name="TextBox 5"/>
          <p:cNvSpPr txBox="1"/>
          <p:nvPr/>
        </p:nvSpPr>
        <p:spPr>
          <a:xfrm rot="20186830">
            <a:off x="3424891" y="1910031"/>
            <a:ext cx="2294218" cy="1323439"/>
          </a:xfrm>
          <a:prstGeom prst="rect">
            <a:avLst/>
          </a:prstGeom>
          <a:noFill/>
        </p:spPr>
        <p:txBody>
          <a:bodyPr wrap="none" rtlCol="0">
            <a:spAutoFit/>
          </a:bodyPr>
          <a:lstStyle/>
          <a:p>
            <a:r>
              <a:rPr lang="en-US" sz="8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endParaRPr lang="en-US" sz="80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68978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4475" y="204605"/>
            <a:ext cx="3901440" cy="2926080"/>
          </a:xfrm>
          <a:prstGeom prst="rect">
            <a:avLst/>
          </a:prstGeom>
          <a:ln>
            <a:solidFill>
              <a:srgbClr val="6CC04A"/>
            </a:solidFill>
          </a:ln>
          <a:effectLst>
            <a:outerShdw blurRad="152400" dist="50800" dir="5400000" algn="t" rotWithShape="0">
              <a:prstClr val="black">
                <a:alpha val="40000"/>
              </a:prstClr>
            </a:outerShdw>
          </a:effectLst>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92175" y="204605"/>
            <a:ext cx="3901440" cy="2926080"/>
          </a:xfrm>
          <a:prstGeom prst="rect">
            <a:avLst/>
          </a:prstGeom>
          <a:ln>
            <a:solidFill>
              <a:srgbClr val="6CC04A"/>
            </a:solidFill>
          </a:ln>
          <a:effectLst>
            <a:outerShdw blurRad="152400" dist="50800" dir="5400000" algn="t" rotWithShape="0">
              <a:prstClr val="black">
                <a:alpha val="40000"/>
              </a:prstClr>
            </a:outerShdw>
          </a:effectLst>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621280" y="1718445"/>
            <a:ext cx="3901440" cy="2926080"/>
          </a:xfrm>
          <a:prstGeom prst="rect">
            <a:avLst/>
          </a:prstGeom>
          <a:ln>
            <a:solidFill>
              <a:srgbClr val="6CC04A"/>
            </a:solidFill>
          </a:ln>
          <a:effectLst>
            <a:outerShdw blurRad="152400" dist="50800" dir="5400000" algn="t" rotWithShape="0">
              <a:prstClr val="black">
                <a:alpha val="40000"/>
              </a:prstClr>
            </a:outerShdw>
          </a:effectLst>
        </p:spPr>
      </p:pic>
      <p:sp>
        <p:nvSpPr>
          <p:cNvPr id="8" name="TextBox 7"/>
          <p:cNvSpPr txBox="1"/>
          <p:nvPr/>
        </p:nvSpPr>
        <p:spPr>
          <a:xfrm rot="20186830">
            <a:off x="3424891" y="1910031"/>
            <a:ext cx="2294218" cy="1323439"/>
          </a:xfrm>
          <a:prstGeom prst="rect">
            <a:avLst/>
          </a:prstGeom>
          <a:noFill/>
        </p:spPr>
        <p:txBody>
          <a:bodyPr wrap="none" rtlCol="0">
            <a:spAutoFit/>
          </a:bodyPr>
          <a:lstStyle/>
          <a:p>
            <a:r>
              <a:rPr lang="en-US" sz="8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endParaRPr lang="en-US" sz="80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58193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17080" y="114300"/>
            <a:ext cx="5509840" cy="4548371"/>
          </a:xfrm>
          <a:prstGeom prst="rect">
            <a:avLst/>
          </a:prstGeom>
          <a:ln>
            <a:solidFill>
              <a:srgbClr val="6CC04A"/>
            </a:solidFill>
          </a:ln>
          <a:effectLst>
            <a:outerShdw blurRad="152400" dist="50800" dir="5400000" algn="t" rotWithShape="0">
              <a:prstClr val="black">
                <a:alpha val="40000"/>
              </a:prstClr>
            </a:outerShdw>
          </a:effectLst>
        </p:spPr>
      </p:pic>
      <p:sp>
        <p:nvSpPr>
          <p:cNvPr id="4" name="TextBox 3"/>
          <p:cNvSpPr txBox="1"/>
          <p:nvPr/>
        </p:nvSpPr>
        <p:spPr>
          <a:xfrm rot="20186830">
            <a:off x="3424891" y="1910031"/>
            <a:ext cx="2294218" cy="1323439"/>
          </a:xfrm>
          <a:prstGeom prst="rect">
            <a:avLst/>
          </a:prstGeom>
          <a:noFill/>
        </p:spPr>
        <p:txBody>
          <a:bodyPr wrap="none" rtlCol="0">
            <a:spAutoFit/>
          </a:bodyPr>
          <a:lstStyle/>
          <a:p>
            <a:r>
              <a:rPr lang="en-US" sz="8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endParaRPr lang="en-US" sz="80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99012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Navigate the iCVA</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93897" y="806449"/>
            <a:ext cx="5156206" cy="3867155"/>
          </a:xfrm>
          <a:prstGeom prst="rect">
            <a:avLst/>
          </a:prstGeom>
          <a:ln>
            <a:solidFill>
              <a:srgbClr val="5AAE4A"/>
            </a:solidFill>
          </a:ln>
          <a:effectLst>
            <a:outerShdw blurRad="152400" dist="50800" dir="5400000" algn="t" rotWithShape="0">
              <a:prstClr val="black">
                <a:alpha val="40000"/>
              </a:prstClr>
            </a:outerShdw>
          </a:effectLst>
        </p:spPr>
      </p:pic>
      <p:sp>
        <p:nvSpPr>
          <p:cNvPr id="6" name="TextBox 5"/>
          <p:cNvSpPr txBox="1"/>
          <p:nvPr/>
        </p:nvSpPr>
        <p:spPr>
          <a:xfrm rot="20186830">
            <a:off x="3424891" y="1910031"/>
            <a:ext cx="2294218" cy="1323439"/>
          </a:xfrm>
          <a:prstGeom prst="rect">
            <a:avLst/>
          </a:prstGeom>
          <a:noFill/>
        </p:spPr>
        <p:txBody>
          <a:bodyPr wrap="none" rtlCol="0">
            <a:spAutoFit/>
          </a:bodyPr>
          <a:lstStyle/>
          <a:p>
            <a:r>
              <a:rPr lang="en-US" sz="8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endParaRPr lang="en-US" sz="80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
        <p:nvSpPr>
          <p:cNvPr id="5" name="TextBox 4"/>
          <p:cNvSpPr txBox="1"/>
          <p:nvPr/>
        </p:nvSpPr>
        <p:spPr>
          <a:xfrm>
            <a:off x="6146800" y="1"/>
            <a:ext cx="2997201" cy="2554545"/>
          </a:xfrm>
          <a:prstGeom prst="rect">
            <a:avLst/>
          </a:prstGeom>
          <a:noFill/>
          <a:ln>
            <a:solidFill>
              <a:srgbClr val="5AAE4A"/>
            </a:solidFill>
          </a:ln>
        </p:spPr>
        <p:txBody>
          <a:bodyPr wrap="square" rtlCol="0">
            <a:spAutoFit/>
          </a:bodyPr>
          <a:lstStyle/>
          <a:p>
            <a:pPr algn="ctr"/>
            <a:r>
              <a:rPr lang="en-US" sz="3200" b="1" dirty="0" smtClean="0">
                <a:solidFill>
                  <a:schemeClr val="accent5"/>
                </a:solidFill>
              </a:rPr>
              <a:t>6 MINUTE COUNTDOWN CLOCK FOR </a:t>
            </a:r>
            <a:r>
              <a:rPr lang="en-US" sz="3200" b="1" dirty="0" err="1" smtClean="0">
                <a:solidFill>
                  <a:schemeClr val="accent5"/>
                </a:solidFill>
              </a:rPr>
              <a:t>iCVA</a:t>
            </a:r>
            <a:r>
              <a:rPr lang="en-US" sz="3200" b="1" dirty="0" smtClean="0">
                <a:solidFill>
                  <a:schemeClr val="accent5"/>
                </a:solidFill>
              </a:rPr>
              <a:t> NAVIGATION</a:t>
            </a:r>
            <a:endParaRPr lang="en-US" sz="3200" b="1" dirty="0">
              <a:solidFill>
                <a:schemeClr val="accent5"/>
              </a:solidFill>
            </a:endParaRPr>
          </a:p>
        </p:txBody>
      </p:sp>
    </p:spTree>
    <p:extLst>
      <p:ext uri="{BB962C8B-B14F-4D97-AF65-F5344CB8AC3E}">
        <p14:creationId xmlns:p14="http://schemas.microsoft.com/office/powerpoint/2010/main" val="4645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2405" y="152614"/>
            <a:ext cx="5308921" cy="2986268"/>
          </a:xfrm>
          <a:prstGeom prst="rect">
            <a:avLst/>
          </a:prstGeom>
          <a:ln w="19050">
            <a:solidFill>
              <a:srgbClr val="5AAE4A"/>
            </a:solidFill>
          </a:ln>
        </p:spPr>
      </p:pic>
      <p:sp>
        <p:nvSpPr>
          <p:cNvPr id="3" name="Rectangle 2"/>
          <p:cNvSpPr/>
          <p:nvPr/>
        </p:nvSpPr>
        <p:spPr>
          <a:xfrm>
            <a:off x="44405" y="4882259"/>
            <a:ext cx="4572000" cy="200055"/>
          </a:xfrm>
          <a:prstGeom prst="rect">
            <a:avLst/>
          </a:prstGeom>
        </p:spPr>
        <p:txBody>
          <a:bodyPr>
            <a:spAutoFit/>
          </a:bodyPr>
          <a:lstStyle/>
          <a:p>
            <a:r>
              <a:rPr lang="en-US" sz="700" dirty="0" smtClean="0">
                <a:solidFill>
                  <a:schemeClr val="bg1">
                    <a:lumMod val="85000"/>
                    <a:lumOff val="15000"/>
                    <a:alpha val="70000"/>
                  </a:schemeClr>
                </a:solidFill>
              </a:rPr>
              <a:t>For internal use only. Not to be shared or distributed outside of AstraZeneca. 3170305  10/15</a:t>
            </a:r>
          </a:p>
        </p:txBody>
      </p:sp>
      <p:sp>
        <p:nvSpPr>
          <p:cNvPr id="6" name="TextBox 5"/>
          <p:cNvSpPr txBox="1"/>
          <p:nvPr/>
        </p:nvSpPr>
        <p:spPr>
          <a:xfrm>
            <a:off x="2036808" y="3225740"/>
            <a:ext cx="4880113" cy="1384995"/>
          </a:xfrm>
          <a:prstGeom prst="rect">
            <a:avLst/>
          </a:prstGeom>
          <a:noFill/>
          <a:ln>
            <a:solidFill>
              <a:srgbClr val="5AAE4A"/>
            </a:solidFill>
          </a:ln>
        </p:spPr>
        <p:txBody>
          <a:bodyPr wrap="square" rtlCol="0">
            <a:spAutoFit/>
          </a:bodyPr>
          <a:lstStyle/>
          <a:p>
            <a:pPr algn="ctr"/>
            <a:r>
              <a:rPr lang="en-US" sz="2800" b="1" dirty="0" smtClean="0">
                <a:solidFill>
                  <a:schemeClr val="accent5"/>
                </a:solidFill>
              </a:rPr>
              <a:t>PLACEHOLDER FOR VIDEO SEGMENT 3</a:t>
            </a:r>
          </a:p>
          <a:p>
            <a:pPr algn="ctr"/>
            <a:r>
              <a:rPr lang="en-US" sz="2800" b="1" dirty="0" smtClean="0">
                <a:solidFill>
                  <a:schemeClr val="accent5"/>
                </a:solidFill>
              </a:rPr>
              <a:t>~6:56</a:t>
            </a:r>
            <a:endParaRPr lang="en-US" sz="2800" b="1" dirty="0">
              <a:solidFill>
                <a:schemeClr val="accent5"/>
              </a:solidFill>
            </a:endParaRPr>
          </a:p>
        </p:txBody>
      </p:sp>
    </p:spTree>
    <p:extLst>
      <p:ext uri="{BB962C8B-B14F-4D97-AF65-F5344CB8AC3E}">
        <p14:creationId xmlns:p14="http://schemas.microsoft.com/office/powerpoint/2010/main" val="107502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Click, Confirm &amp; Deliver Navigation Challenge</a:t>
            </a:r>
            <a:endParaRPr lang="en-US" dirty="0"/>
          </a:p>
        </p:txBody>
      </p:sp>
      <p:sp>
        <p:nvSpPr>
          <p:cNvPr id="6" name="Content Placeholder 5"/>
          <p:cNvSpPr>
            <a:spLocks noGrp="1"/>
          </p:cNvSpPr>
          <p:nvPr>
            <p:ph idx="1"/>
          </p:nvPr>
        </p:nvSpPr>
        <p:spPr>
          <a:xfrm>
            <a:off x="457200" y="742950"/>
            <a:ext cx="8229600" cy="4400549"/>
          </a:xfrm>
        </p:spPr>
        <p:txBody>
          <a:bodyPr>
            <a:normAutofit/>
          </a:bodyPr>
          <a:lstStyle/>
          <a:p>
            <a:r>
              <a:rPr lang="en-US" sz="1700" b="1" dirty="0" smtClean="0"/>
              <a:t>Head-to-head Team-based Competition</a:t>
            </a:r>
          </a:p>
          <a:p>
            <a:pPr lvl="1"/>
            <a:r>
              <a:rPr lang="en-US" sz="1400" dirty="0"/>
              <a:t>DSM assigns PSSs to two teams, Team A and Team B	</a:t>
            </a:r>
          </a:p>
          <a:p>
            <a:pPr lvl="1"/>
            <a:r>
              <a:rPr lang="en-US" sz="1400" dirty="0"/>
              <a:t>Each team designates </a:t>
            </a:r>
            <a:r>
              <a:rPr lang="en-US" sz="1400" dirty="0" smtClean="0"/>
              <a:t>one PSS’s </a:t>
            </a:r>
            <a:r>
              <a:rPr lang="en-US" sz="1400" dirty="0"/>
              <a:t>iPad as the buzzer; another </a:t>
            </a:r>
            <a:r>
              <a:rPr lang="en-US" sz="1400" dirty="0" smtClean="0"/>
              <a:t>PSS’s </a:t>
            </a:r>
            <a:r>
              <a:rPr lang="en-US" sz="1400" dirty="0"/>
              <a:t>iPad as the </a:t>
            </a:r>
            <a:r>
              <a:rPr lang="en-US" sz="1400" dirty="0" smtClean="0"/>
              <a:t>navigation iPad</a:t>
            </a:r>
            <a:endParaRPr lang="en-US" sz="1400" dirty="0"/>
          </a:p>
          <a:p>
            <a:pPr lvl="1"/>
            <a:r>
              <a:rPr lang="en-US" sz="1400" dirty="0"/>
              <a:t>PSSs take turns competing for their team</a:t>
            </a:r>
          </a:p>
          <a:p>
            <a:pPr lvl="1"/>
            <a:r>
              <a:rPr lang="en-US" sz="1400" dirty="0"/>
              <a:t>Message/Information pops on screen (in a green circle </a:t>
            </a:r>
            <a:r>
              <a:rPr lang="en-US" sz="1400" dirty="0" smtClean="0"/>
              <a:t>à </a:t>
            </a:r>
            <a:r>
              <a:rPr lang="en-US" sz="1400" dirty="0"/>
              <a:t>la iCVA), DSM reads info</a:t>
            </a:r>
          </a:p>
          <a:p>
            <a:pPr lvl="1"/>
            <a:r>
              <a:rPr lang="en-US" sz="1400" dirty="0"/>
              <a:t>PSSs from Team A and Team B navigate to the iCVA page</a:t>
            </a:r>
          </a:p>
          <a:p>
            <a:pPr lvl="2"/>
            <a:r>
              <a:rPr lang="en-US" sz="1400" dirty="0"/>
              <a:t>First PSS to buzz the buzzer gets to verbalize appropriate messaging</a:t>
            </a:r>
          </a:p>
          <a:p>
            <a:pPr lvl="2"/>
            <a:r>
              <a:rPr lang="en-US" sz="1400" dirty="0"/>
              <a:t>If the navigation and the verbalization are both </a:t>
            </a:r>
            <a:r>
              <a:rPr lang="en-US" sz="1400" dirty="0" smtClean="0"/>
              <a:t>correct, </a:t>
            </a:r>
            <a:r>
              <a:rPr lang="en-US" sz="1400" dirty="0"/>
              <a:t>team wins </a:t>
            </a:r>
            <a:r>
              <a:rPr lang="en-US" sz="1400" dirty="0" smtClean="0"/>
              <a:t>5 points</a:t>
            </a:r>
            <a:endParaRPr lang="en-US" sz="1400" dirty="0"/>
          </a:p>
          <a:p>
            <a:pPr lvl="1"/>
            <a:r>
              <a:rPr lang="en-US" sz="1400" dirty="0"/>
              <a:t>Game continues for remainder of the activity</a:t>
            </a:r>
          </a:p>
          <a:p>
            <a:pPr lvl="1"/>
            <a:r>
              <a:rPr lang="en-US" sz="1400" dirty="0"/>
              <a:t>Team with the most points wins</a:t>
            </a:r>
          </a:p>
          <a:p>
            <a:endParaRPr lang="en-US" sz="1600" dirty="0"/>
          </a:p>
        </p:txBody>
      </p:sp>
      <p:sp>
        <p:nvSpPr>
          <p:cNvPr id="4" name="TextBox 3"/>
          <p:cNvSpPr txBox="1"/>
          <p:nvPr/>
        </p:nvSpPr>
        <p:spPr>
          <a:xfrm>
            <a:off x="6146800" y="1"/>
            <a:ext cx="2997201" cy="4832092"/>
          </a:xfrm>
          <a:prstGeom prst="rect">
            <a:avLst/>
          </a:prstGeom>
          <a:noFill/>
          <a:ln>
            <a:solidFill>
              <a:srgbClr val="5AAE4A"/>
            </a:solidFill>
          </a:ln>
        </p:spPr>
        <p:txBody>
          <a:bodyPr wrap="square" rtlCol="0">
            <a:spAutoFit/>
          </a:bodyPr>
          <a:lstStyle/>
          <a:p>
            <a:pPr algn="ctr"/>
            <a:r>
              <a:rPr lang="en-US" sz="2800" b="1" dirty="0" smtClean="0">
                <a:solidFill>
                  <a:schemeClr val="accent5"/>
                </a:solidFill>
              </a:rPr>
              <a:t>10 MINUTE COUNTDOWN CLOCK FOR </a:t>
            </a:r>
            <a:r>
              <a:rPr lang="en-US" sz="2800" b="1" dirty="0">
                <a:solidFill>
                  <a:schemeClr val="accent5"/>
                </a:solidFill>
              </a:rPr>
              <a:t>ACTIVITY </a:t>
            </a:r>
            <a:r>
              <a:rPr lang="en-US" sz="2800" b="1" dirty="0" smtClean="0">
                <a:solidFill>
                  <a:schemeClr val="accent5"/>
                </a:solidFill>
              </a:rPr>
              <a:t>- SINCE </a:t>
            </a:r>
            <a:r>
              <a:rPr lang="en-US" sz="2800" b="1" dirty="0">
                <a:solidFill>
                  <a:schemeClr val="accent5"/>
                </a:solidFill>
              </a:rPr>
              <a:t>THE DSM WILL NAVIGATE AWAY FROM THIS PAGE THE COUNTDOWN CLOCK IS NOT </a:t>
            </a:r>
            <a:r>
              <a:rPr lang="en-US" sz="2800" b="1" dirty="0" smtClean="0">
                <a:solidFill>
                  <a:schemeClr val="accent5"/>
                </a:solidFill>
              </a:rPr>
              <a:t>POSSIBLE</a:t>
            </a:r>
            <a:endParaRPr lang="en-US" sz="2800" b="1" dirty="0">
              <a:solidFill>
                <a:schemeClr val="accent5"/>
              </a:solidFill>
            </a:endParaRPr>
          </a:p>
        </p:txBody>
      </p:sp>
    </p:spTree>
    <p:extLst>
      <p:ext uri="{BB962C8B-B14F-4D97-AF65-F5344CB8AC3E}">
        <p14:creationId xmlns:p14="http://schemas.microsoft.com/office/powerpoint/2010/main" val="70401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89298" y="512803"/>
            <a:ext cx="7965404" cy="2793585"/>
          </a:xfrm>
        </p:spPr>
        <p:txBody>
          <a:bodyPr/>
          <a:lstStyle/>
          <a:p>
            <a:r>
              <a:rPr lang="en-US" sz="4000" dirty="0"/>
              <a:t>1.	What lung function improvement was shown in the ACCORD COPD 1 Study?</a:t>
            </a:r>
          </a:p>
        </p:txBody>
      </p:sp>
    </p:spTree>
    <p:extLst>
      <p:ext uri="{BB962C8B-B14F-4D97-AF65-F5344CB8AC3E}">
        <p14:creationId xmlns:p14="http://schemas.microsoft.com/office/powerpoint/2010/main" val="63102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22826"/>
            <a:ext cx="4846320" cy="3636263"/>
          </a:xfrm>
          <a:prstGeom prst="rect">
            <a:avLst/>
          </a:prstGeom>
          <a:effectLst>
            <a:outerShdw blurRad="152400" dist="50800" dir="5400000" algn="t" rotWithShape="0">
              <a:prstClr val="black">
                <a:alpha val="40000"/>
              </a:prstClr>
            </a:outerShdw>
          </a:effectLst>
        </p:spPr>
      </p:pic>
      <p:sp>
        <p:nvSpPr>
          <p:cNvPr id="4" name="TextBox 3"/>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846863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2.	What post-marketing experience is there with TUDORZA? </a:t>
            </a:r>
          </a:p>
        </p:txBody>
      </p:sp>
    </p:spTree>
    <p:extLst>
      <p:ext uri="{BB962C8B-B14F-4D97-AF65-F5344CB8AC3E}">
        <p14:creationId xmlns:p14="http://schemas.microsoft.com/office/powerpoint/2010/main" val="49817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27257"/>
            <a:ext cx="4846320" cy="3636263"/>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693081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2405" y="152614"/>
            <a:ext cx="5308921" cy="2986268"/>
          </a:xfrm>
          <a:prstGeom prst="rect">
            <a:avLst/>
          </a:prstGeom>
          <a:ln w="19050">
            <a:solidFill>
              <a:srgbClr val="5AAE4A"/>
            </a:solidFill>
          </a:ln>
        </p:spPr>
      </p:pic>
      <p:sp>
        <p:nvSpPr>
          <p:cNvPr id="3" name="Rectangle 2"/>
          <p:cNvSpPr/>
          <p:nvPr/>
        </p:nvSpPr>
        <p:spPr>
          <a:xfrm>
            <a:off x="44405" y="4882259"/>
            <a:ext cx="4572000" cy="200055"/>
          </a:xfrm>
          <a:prstGeom prst="rect">
            <a:avLst/>
          </a:prstGeom>
        </p:spPr>
        <p:txBody>
          <a:bodyPr>
            <a:spAutoFit/>
          </a:bodyPr>
          <a:lstStyle/>
          <a:p>
            <a:r>
              <a:rPr lang="en-US" sz="700" dirty="0" smtClean="0">
                <a:solidFill>
                  <a:schemeClr val="bg1">
                    <a:lumMod val="85000"/>
                    <a:lumOff val="15000"/>
                    <a:alpha val="70000"/>
                  </a:schemeClr>
                </a:solidFill>
              </a:rPr>
              <a:t>For internal use only. Not to be shared or distributed outside of AstraZeneca. 3170305  10/15</a:t>
            </a:r>
          </a:p>
        </p:txBody>
      </p:sp>
      <p:sp>
        <p:nvSpPr>
          <p:cNvPr id="5" name="TextBox 4"/>
          <p:cNvSpPr txBox="1"/>
          <p:nvPr/>
        </p:nvSpPr>
        <p:spPr>
          <a:xfrm>
            <a:off x="2036808" y="3225740"/>
            <a:ext cx="4880113" cy="1384995"/>
          </a:xfrm>
          <a:prstGeom prst="rect">
            <a:avLst/>
          </a:prstGeom>
          <a:noFill/>
          <a:ln>
            <a:solidFill>
              <a:srgbClr val="5AAE4A"/>
            </a:solidFill>
          </a:ln>
        </p:spPr>
        <p:txBody>
          <a:bodyPr wrap="square" rtlCol="0">
            <a:spAutoFit/>
          </a:bodyPr>
          <a:lstStyle/>
          <a:p>
            <a:pPr algn="ctr"/>
            <a:r>
              <a:rPr lang="en-US" sz="2800" b="1" smtClean="0">
                <a:solidFill>
                  <a:schemeClr val="accent5"/>
                </a:solidFill>
              </a:rPr>
              <a:t>PLACEHOLDER FOR VIDEO </a:t>
            </a:r>
            <a:r>
              <a:rPr lang="en-US" sz="2800" b="1" dirty="0" smtClean="0">
                <a:solidFill>
                  <a:schemeClr val="accent5"/>
                </a:solidFill>
              </a:rPr>
              <a:t>SEGMENT 1</a:t>
            </a:r>
          </a:p>
          <a:p>
            <a:pPr algn="ctr"/>
            <a:r>
              <a:rPr lang="en-US" sz="2800" b="1" dirty="0" smtClean="0">
                <a:solidFill>
                  <a:schemeClr val="accent5"/>
                </a:solidFill>
              </a:rPr>
              <a:t>~6:36</a:t>
            </a:r>
            <a:endParaRPr lang="en-US" sz="2800" b="1" dirty="0">
              <a:solidFill>
                <a:schemeClr val="accent5"/>
              </a:solidFill>
            </a:endParaRPr>
          </a:p>
        </p:txBody>
      </p:sp>
    </p:spTree>
    <p:extLst>
      <p:ext uri="{BB962C8B-B14F-4D97-AF65-F5344CB8AC3E}">
        <p14:creationId xmlns:p14="http://schemas.microsoft.com/office/powerpoint/2010/main" val="18588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dirty="0"/>
              <a:t>3. What lung function improvement was shown in the ATTAIN Study? </a:t>
            </a:r>
          </a:p>
        </p:txBody>
      </p:sp>
    </p:spTree>
    <p:extLst>
      <p:ext uri="{BB962C8B-B14F-4D97-AF65-F5344CB8AC3E}">
        <p14:creationId xmlns:p14="http://schemas.microsoft.com/office/powerpoint/2010/main" val="14706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27257"/>
            <a:ext cx="4846320" cy="3636263"/>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195199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4.	What feedback steps are provided during inhalation of TUDORZA PRESSAIR? </a:t>
            </a:r>
          </a:p>
        </p:txBody>
      </p:sp>
    </p:spTree>
    <p:extLst>
      <p:ext uri="{BB962C8B-B14F-4D97-AF65-F5344CB8AC3E}">
        <p14:creationId xmlns:p14="http://schemas.microsoft.com/office/powerpoint/2010/main" val="15186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27257"/>
            <a:ext cx="4846320" cy="3636263"/>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969551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89298" y="565269"/>
            <a:ext cx="7938686" cy="2793585"/>
          </a:xfrm>
        </p:spPr>
        <p:txBody>
          <a:bodyPr/>
          <a:lstStyle/>
          <a:p>
            <a:r>
              <a:rPr lang="en-US" dirty="0"/>
              <a:t>5.	What is the dosing information for TUDORZA?</a:t>
            </a:r>
          </a:p>
        </p:txBody>
      </p:sp>
    </p:spTree>
    <p:extLst>
      <p:ext uri="{BB962C8B-B14F-4D97-AF65-F5344CB8AC3E}">
        <p14:creationId xmlns:p14="http://schemas.microsoft.com/office/powerpoint/2010/main" val="94319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35689"/>
            <a:ext cx="4846320" cy="3636263"/>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274958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6.	What are the most common adverse reactions with TUDORZA? </a:t>
            </a:r>
          </a:p>
        </p:txBody>
      </p:sp>
    </p:spTree>
    <p:extLst>
      <p:ext uri="{BB962C8B-B14F-4D97-AF65-F5344CB8AC3E}">
        <p14:creationId xmlns:p14="http://schemas.microsoft.com/office/powerpoint/2010/main" val="64072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27257"/>
            <a:ext cx="4846320" cy="3636263"/>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845532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7.	How does the use of TUDORZA impact the use of rescue medication? </a:t>
            </a:r>
          </a:p>
        </p:txBody>
      </p:sp>
    </p:spTree>
    <p:extLst>
      <p:ext uri="{BB962C8B-B14F-4D97-AF65-F5344CB8AC3E}">
        <p14:creationId xmlns:p14="http://schemas.microsoft.com/office/powerpoint/2010/main" val="175441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27257"/>
            <a:ext cx="4846320" cy="3636263"/>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966020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74552"/>
            <a:ext cx="9144000" cy="1477328"/>
          </a:xfrm>
          <a:prstGeom prst="rect">
            <a:avLst/>
          </a:prstGeom>
          <a:noFill/>
        </p:spPr>
        <p:txBody>
          <a:bodyPr wrap="square" rtlCol="0">
            <a:spAutoFit/>
          </a:bodyPr>
          <a:lstStyle/>
          <a:p>
            <a:pPr algn="ctr"/>
            <a:r>
              <a:rPr lang="en-US" sz="9000" b="1" dirty="0" smtClean="0">
                <a:solidFill>
                  <a:srgbClr val="6CC04A"/>
                </a:solidFill>
                <a:effectLst>
                  <a:glow rad="101600">
                    <a:schemeClr val="tx1">
                      <a:alpha val="75000"/>
                    </a:schemeClr>
                  </a:glow>
                </a:effectLst>
                <a:latin typeface="Arial"/>
                <a:cs typeface="Arial"/>
              </a:rPr>
              <a:t>BUSINESS UNIT</a:t>
            </a:r>
            <a:endParaRPr lang="en-US" sz="9000" b="1" dirty="0">
              <a:solidFill>
                <a:srgbClr val="6CC04A"/>
              </a:solidFill>
              <a:effectLst>
                <a:glow rad="101600">
                  <a:schemeClr val="tx1">
                    <a:alpha val="75000"/>
                  </a:schemeClr>
                </a:glow>
              </a:effectLst>
              <a:latin typeface="Arial"/>
              <a:cs typeface="Arial"/>
            </a:endParaRPr>
          </a:p>
        </p:txBody>
      </p:sp>
      <p:sp>
        <p:nvSpPr>
          <p:cNvPr id="3" name="TextBox 2"/>
          <p:cNvSpPr txBox="1"/>
          <p:nvPr/>
        </p:nvSpPr>
        <p:spPr>
          <a:xfrm>
            <a:off x="1" y="1578976"/>
            <a:ext cx="9143999" cy="2554545"/>
          </a:xfrm>
          <a:prstGeom prst="rect">
            <a:avLst/>
          </a:prstGeom>
          <a:noFill/>
        </p:spPr>
        <p:txBody>
          <a:bodyPr wrap="square" rtlCol="0">
            <a:spAutoFit/>
          </a:bodyPr>
          <a:lstStyle/>
          <a:p>
            <a:pPr algn="ctr"/>
            <a:r>
              <a:rPr lang="en-US" sz="8000" b="1" dirty="0" smtClean="0">
                <a:solidFill>
                  <a:srgbClr val="00ACC8"/>
                </a:solidFill>
                <a:effectLst>
                  <a:glow rad="101600">
                    <a:schemeClr val="tx1">
                      <a:alpha val="75000"/>
                    </a:schemeClr>
                  </a:glow>
                </a:effectLst>
              </a:rPr>
              <a:t>PERFORMANCE UPDATE</a:t>
            </a:r>
            <a:endParaRPr lang="en-US" sz="8000" b="1" dirty="0">
              <a:solidFill>
                <a:srgbClr val="00ACC8"/>
              </a:solidFill>
              <a:effectLst>
                <a:glow rad="101600">
                  <a:schemeClr val="tx1">
                    <a:alpha val="75000"/>
                  </a:schemeClr>
                </a:glow>
              </a:effectLst>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44405" y="4882259"/>
            <a:ext cx="4572000" cy="200055"/>
          </a:xfrm>
          <a:prstGeom prst="rect">
            <a:avLst/>
          </a:prstGeom>
        </p:spPr>
        <p:txBody>
          <a:bodyPr>
            <a:spAutoFit/>
          </a:bodyPr>
          <a:lstStyle/>
          <a:p>
            <a:r>
              <a:rPr lang="en-US" sz="700" dirty="0" smtClean="0">
                <a:solidFill>
                  <a:schemeClr val="bg1">
                    <a:lumMod val="85000"/>
                    <a:lumOff val="15000"/>
                    <a:alpha val="70000"/>
                  </a:schemeClr>
                </a:solidFill>
              </a:rPr>
              <a:t>For internal use only. Not to be shared or distributed outside of AstraZeneca. 3170305  10/15</a:t>
            </a:r>
          </a:p>
        </p:txBody>
      </p:sp>
      <p:sp>
        <p:nvSpPr>
          <p:cNvPr id="7" name="TextBox 6"/>
          <p:cNvSpPr txBox="1"/>
          <p:nvPr/>
        </p:nvSpPr>
        <p:spPr>
          <a:xfrm>
            <a:off x="5875867" y="0"/>
            <a:ext cx="3268134" cy="1569660"/>
          </a:xfrm>
          <a:prstGeom prst="rect">
            <a:avLst/>
          </a:prstGeom>
          <a:noFill/>
          <a:ln>
            <a:solidFill>
              <a:srgbClr val="5AAE4A"/>
            </a:solidFill>
          </a:ln>
        </p:spPr>
        <p:txBody>
          <a:bodyPr wrap="square" rtlCol="0">
            <a:spAutoFit/>
          </a:bodyPr>
          <a:lstStyle/>
          <a:p>
            <a:pPr algn="ctr"/>
            <a:r>
              <a:rPr lang="en-US" sz="3200" b="1" dirty="0" smtClean="0">
                <a:solidFill>
                  <a:schemeClr val="accent5"/>
                </a:solidFill>
              </a:rPr>
              <a:t>5 MINUTE COUNTDOWN CLOCK</a:t>
            </a:r>
            <a:endParaRPr lang="en-US" sz="3200" b="1" dirty="0">
              <a:solidFill>
                <a:schemeClr val="accent5"/>
              </a:solidFill>
            </a:endParaRPr>
          </a:p>
        </p:txBody>
      </p:sp>
    </p:spTree>
    <p:extLst>
      <p:ext uri="{BB962C8B-B14F-4D97-AF65-F5344CB8AC3E}">
        <p14:creationId xmlns:p14="http://schemas.microsoft.com/office/powerpoint/2010/main" val="242076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8.	What ongoing support exists for patients on TUDORZA? </a:t>
            </a:r>
          </a:p>
        </p:txBody>
      </p:sp>
    </p:spTree>
    <p:extLst>
      <p:ext uri="{BB962C8B-B14F-4D97-AF65-F5344CB8AC3E}">
        <p14:creationId xmlns:p14="http://schemas.microsoft.com/office/powerpoint/2010/main" val="9347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27258"/>
            <a:ext cx="4846320" cy="3636263"/>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922902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89298" y="565269"/>
            <a:ext cx="7669178" cy="2793585"/>
          </a:xfrm>
        </p:spPr>
        <p:txBody>
          <a:bodyPr/>
          <a:lstStyle/>
          <a:p>
            <a:r>
              <a:rPr lang="en-US" sz="3800" dirty="0"/>
              <a:t>9.	What are the expected inspiratory flow rates with the TUDORZA PRESSAIR Inhaler? </a:t>
            </a:r>
          </a:p>
        </p:txBody>
      </p:sp>
    </p:spTree>
    <p:extLst>
      <p:ext uri="{BB962C8B-B14F-4D97-AF65-F5344CB8AC3E}">
        <p14:creationId xmlns:p14="http://schemas.microsoft.com/office/powerpoint/2010/main" val="209861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27257"/>
            <a:ext cx="4846320" cy="3636263"/>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927955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914400" indent="-914400">
              <a:tabLst>
                <a:tab pos="914400" algn="l"/>
              </a:tabLst>
            </a:pPr>
            <a:r>
              <a:rPr lang="en-US" dirty="0"/>
              <a:t>10.	When should the </a:t>
            </a:r>
            <a:r>
              <a:rPr lang="en-US" dirty="0" smtClean="0"/>
              <a:t>PRESSAIR </a:t>
            </a:r>
            <a:r>
              <a:rPr lang="en-US" dirty="0"/>
              <a:t>inhaler be discarded? </a:t>
            </a:r>
          </a:p>
        </p:txBody>
      </p:sp>
    </p:spTree>
    <p:extLst>
      <p:ext uri="{BB962C8B-B14F-4D97-AF65-F5344CB8AC3E}">
        <p14:creationId xmlns:p14="http://schemas.microsoft.com/office/powerpoint/2010/main" val="111885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35689"/>
            <a:ext cx="4846320" cy="3636263"/>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34015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914400" indent="-914400">
              <a:tabLst>
                <a:tab pos="914400" algn="l"/>
              </a:tabLst>
            </a:pPr>
            <a:r>
              <a:rPr lang="en-US" dirty="0" smtClean="0"/>
              <a:t>11</a:t>
            </a:r>
            <a:r>
              <a:rPr lang="en-US" dirty="0"/>
              <a:t>.	What long-term safety studies were conducted for TUDORZA?</a:t>
            </a:r>
          </a:p>
        </p:txBody>
      </p:sp>
    </p:spTree>
    <p:extLst>
      <p:ext uri="{BB962C8B-B14F-4D97-AF65-F5344CB8AC3E}">
        <p14:creationId xmlns:p14="http://schemas.microsoft.com/office/powerpoint/2010/main" val="183473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27257"/>
            <a:ext cx="4846320" cy="3636263"/>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545334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89298" y="898769"/>
            <a:ext cx="7965404" cy="2460085"/>
          </a:xfrm>
        </p:spPr>
        <p:txBody>
          <a:bodyPr/>
          <a:lstStyle/>
          <a:p>
            <a:pPr marL="914400" indent="-914400">
              <a:tabLst>
                <a:tab pos="914400" algn="l"/>
              </a:tabLst>
            </a:pPr>
            <a:r>
              <a:rPr lang="en-US" dirty="0" smtClean="0"/>
              <a:t>12</a:t>
            </a:r>
            <a:r>
              <a:rPr lang="en-US" dirty="0"/>
              <a:t>.	What savings program exists for TUDORZA?</a:t>
            </a:r>
          </a:p>
        </p:txBody>
      </p:sp>
    </p:spTree>
    <p:extLst>
      <p:ext uri="{BB962C8B-B14F-4D97-AF65-F5344CB8AC3E}">
        <p14:creationId xmlns:p14="http://schemas.microsoft.com/office/powerpoint/2010/main" val="212102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8840" y="227257"/>
            <a:ext cx="4846320" cy="3636263"/>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24816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2405" y="152614"/>
            <a:ext cx="5308921" cy="2986268"/>
          </a:xfrm>
          <a:prstGeom prst="rect">
            <a:avLst/>
          </a:prstGeom>
          <a:ln w="19050">
            <a:solidFill>
              <a:srgbClr val="5AAE4A"/>
            </a:solidFill>
          </a:ln>
        </p:spPr>
      </p:pic>
      <p:sp>
        <p:nvSpPr>
          <p:cNvPr id="3" name="Rectangle 2"/>
          <p:cNvSpPr/>
          <p:nvPr/>
        </p:nvSpPr>
        <p:spPr>
          <a:xfrm>
            <a:off x="44405" y="4882259"/>
            <a:ext cx="4572000" cy="200055"/>
          </a:xfrm>
          <a:prstGeom prst="rect">
            <a:avLst/>
          </a:prstGeom>
        </p:spPr>
        <p:txBody>
          <a:bodyPr>
            <a:spAutoFit/>
          </a:bodyPr>
          <a:lstStyle/>
          <a:p>
            <a:r>
              <a:rPr lang="en-US" sz="700" dirty="0" smtClean="0">
                <a:solidFill>
                  <a:schemeClr val="bg1">
                    <a:lumMod val="85000"/>
                    <a:lumOff val="15000"/>
                    <a:alpha val="70000"/>
                  </a:schemeClr>
                </a:solidFill>
              </a:rPr>
              <a:t>For internal use only. Not to be shared or distributed outside of AstraZeneca. 3170305  10/15</a:t>
            </a:r>
          </a:p>
        </p:txBody>
      </p:sp>
      <p:sp>
        <p:nvSpPr>
          <p:cNvPr id="6" name="TextBox 5"/>
          <p:cNvSpPr txBox="1"/>
          <p:nvPr/>
        </p:nvSpPr>
        <p:spPr>
          <a:xfrm>
            <a:off x="2036808" y="3225740"/>
            <a:ext cx="4880113" cy="1384995"/>
          </a:xfrm>
          <a:prstGeom prst="rect">
            <a:avLst/>
          </a:prstGeom>
          <a:noFill/>
          <a:ln>
            <a:solidFill>
              <a:srgbClr val="5AAE4A"/>
            </a:solidFill>
          </a:ln>
        </p:spPr>
        <p:txBody>
          <a:bodyPr wrap="square" rtlCol="0">
            <a:spAutoFit/>
          </a:bodyPr>
          <a:lstStyle/>
          <a:p>
            <a:pPr algn="ctr"/>
            <a:r>
              <a:rPr lang="en-US" sz="2800" b="1" dirty="0" smtClean="0">
                <a:solidFill>
                  <a:schemeClr val="accent5"/>
                </a:solidFill>
              </a:rPr>
              <a:t>PLACEHOLDER FOR VIDEO SEGMENT </a:t>
            </a:r>
            <a:r>
              <a:rPr lang="en-US" sz="2800" b="1" dirty="0">
                <a:solidFill>
                  <a:schemeClr val="accent5"/>
                </a:solidFill>
              </a:rPr>
              <a:t>2</a:t>
            </a:r>
            <a:endParaRPr lang="en-US" sz="2800" b="1" dirty="0" smtClean="0">
              <a:solidFill>
                <a:schemeClr val="accent5"/>
              </a:solidFill>
            </a:endParaRPr>
          </a:p>
          <a:p>
            <a:pPr algn="ctr"/>
            <a:r>
              <a:rPr lang="en-US" sz="2800" b="1" dirty="0" smtClean="0">
                <a:solidFill>
                  <a:schemeClr val="accent5"/>
                </a:solidFill>
              </a:rPr>
              <a:t>~5:31</a:t>
            </a:r>
            <a:endParaRPr lang="en-US" sz="2800" b="1" dirty="0">
              <a:solidFill>
                <a:schemeClr val="accent5"/>
              </a:solidFill>
            </a:endParaRPr>
          </a:p>
        </p:txBody>
      </p:sp>
    </p:spTree>
    <p:extLst>
      <p:ext uri="{BB962C8B-B14F-4D97-AF65-F5344CB8AC3E}">
        <p14:creationId xmlns:p14="http://schemas.microsoft.com/office/powerpoint/2010/main" val="86878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89297" y="565269"/>
            <a:ext cx="8062333" cy="2793585"/>
          </a:xfrm>
        </p:spPr>
        <p:txBody>
          <a:bodyPr/>
          <a:lstStyle/>
          <a:p>
            <a:pPr marL="914400" indent="-914400">
              <a:tabLst>
                <a:tab pos="914400" algn="l"/>
              </a:tabLst>
            </a:pPr>
            <a:r>
              <a:rPr lang="en-US" dirty="0" smtClean="0"/>
              <a:t>13.	Explain what the new campaign is communicating.</a:t>
            </a:r>
            <a:endParaRPr lang="en-US" dirty="0"/>
          </a:p>
        </p:txBody>
      </p:sp>
    </p:spTree>
    <p:extLst>
      <p:ext uri="{BB962C8B-B14F-4D97-AF65-F5344CB8AC3E}">
        <p14:creationId xmlns:p14="http://schemas.microsoft.com/office/powerpoint/2010/main" val="48078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789360" y="826090"/>
            <a:ext cx="3931919" cy="2950176"/>
          </a:xfrm>
          <a:prstGeom prst="rect">
            <a:avLst/>
          </a:prstGeom>
          <a:effectLst>
            <a:outerShdw blurRad="152400" dist="50800" dir="5400000" algn="t" rotWithShape="0">
              <a:prstClr val="black">
                <a:alpha val="40000"/>
              </a:prstClr>
            </a:outerShdw>
          </a:effectLst>
        </p:spPr>
      </p:pic>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4671" y="413396"/>
            <a:ext cx="3931919" cy="2950176"/>
          </a:xfrm>
          <a:prstGeom prst="rect">
            <a:avLst/>
          </a:prstGeom>
          <a:effectLst>
            <a:outerShdw blurRad="152400" dist="50800" dir="5400000" algn="t" rotWithShape="0">
              <a:prstClr val="black">
                <a:alpha val="40000"/>
              </a:prstClr>
            </a:outerShdw>
          </a:effectLst>
        </p:spPr>
      </p:pic>
      <p:sp>
        <p:nvSpPr>
          <p:cNvPr id="8" name="TextBox 7"/>
          <p:cNvSpPr txBox="1"/>
          <p:nvPr/>
        </p:nvSpPr>
        <p:spPr>
          <a:xfrm rot="20186830">
            <a:off x="5894122" y="1502155"/>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
        <p:nvSpPr>
          <p:cNvPr id="9" name="TextBox 8"/>
          <p:cNvSpPr txBox="1"/>
          <p:nvPr/>
        </p:nvSpPr>
        <p:spPr>
          <a:xfrm rot="20186830">
            <a:off x="1474829" y="114419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705940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89298" y="445477"/>
            <a:ext cx="7965404" cy="2913377"/>
          </a:xfrm>
        </p:spPr>
        <p:txBody>
          <a:bodyPr/>
          <a:lstStyle/>
          <a:p>
            <a:pPr marL="914400" indent="-914400">
              <a:tabLst>
                <a:tab pos="914400" algn="l"/>
              </a:tabLst>
            </a:pPr>
            <a:r>
              <a:rPr lang="en-US" sz="3600" dirty="0"/>
              <a:t>14.	What adverse event most commonly leads to discontinuation with TUDORZA?</a:t>
            </a:r>
          </a:p>
        </p:txBody>
      </p:sp>
    </p:spTree>
    <p:extLst>
      <p:ext uri="{BB962C8B-B14F-4D97-AF65-F5344CB8AC3E}">
        <p14:creationId xmlns:p14="http://schemas.microsoft.com/office/powerpoint/2010/main" val="69265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149855" y="182287"/>
            <a:ext cx="4844290" cy="3634741"/>
          </a:xfrm>
          <a:prstGeom prst="rect">
            <a:avLst/>
          </a:prstGeom>
          <a:effectLst>
            <a:outerShdw blurRad="152400" dist="50800" dir="5400000" algn="t" rotWithShape="0">
              <a:prstClr val="black">
                <a:alpha val="40000"/>
              </a:prstClr>
            </a:outerShdw>
          </a:effectLst>
        </p:spPr>
      </p:pic>
      <p:sp>
        <p:nvSpPr>
          <p:cNvPr id="5" name="TextBox 4"/>
          <p:cNvSpPr txBox="1"/>
          <p:nvPr/>
        </p:nvSpPr>
        <p:spPr>
          <a:xfrm rot="20186830">
            <a:off x="3618727" y="1200634"/>
            <a:ext cx="1906544" cy="1508105"/>
          </a:xfrm>
          <a:prstGeom prst="rect">
            <a:avLst/>
          </a:prstGeom>
          <a:noFill/>
        </p:spPr>
        <p:txBody>
          <a:bodyPr wrap="square" rtlCol="0">
            <a:spAutoFit/>
          </a:bodyPr>
          <a:lstStyle/>
          <a:p>
            <a:pPr algn="ctr"/>
            <a:r>
              <a:rPr lang="en-US" sz="6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p>
          <a:p>
            <a:pPr algn="ctr"/>
            <a:r>
              <a:rPr lang="en-US" sz="32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(v23)</a:t>
            </a:r>
            <a:endParaRPr lang="en-US" sz="32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637217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800" dirty="0"/>
              <a:t>15.	A customer asks you: “Does TUDORZA have an effect on reducing COPD exacerbations? Are there data available on the use of TUDORZA for the treatment of COPD exacerbations?”</a:t>
            </a:r>
          </a:p>
        </p:txBody>
      </p:sp>
    </p:spTree>
    <p:extLst>
      <p:ext uri="{BB962C8B-B14F-4D97-AF65-F5344CB8AC3E}">
        <p14:creationId xmlns:p14="http://schemas.microsoft.com/office/powerpoint/2010/main" val="100887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7102" y="854438"/>
            <a:ext cx="8124668" cy="2773182"/>
          </a:xfrm>
        </p:spPr>
        <p:txBody>
          <a:bodyPr>
            <a:normAutofit fontScale="92500"/>
          </a:bodyPr>
          <a:lstStyle/>
          <a:p>
            <a:r>
              <a:rPr lang="en-US" dirty="0" smtClean="0"/>
              <a:t>TUDORZA is not approved for the reduction of exacerbations in patients with COPD; therefore, I cannot address this topic. TUDORZA is indicated for the long-term maintenance treatment of bronchospasm associated with COPD. If you would like more information on this subject, I can submit a Medical Information Request (MIR) for you, provide you with the phone number for our Medical Information Department, or submit a request for a personal follow-up by Scientifically Trained Personnel (</a:t>
            </a:r>
            <a:r>
              <a:rPr lang="en-US" dirty="0" err="1" smtClean="0"/>
              <a:t>SciP</a:t>
            </a:r>
            <a:r>
              <a:rPr lang="en-US" dirty="0" smtClean="0"/>
              <a:t>).</a:t>
            </a:r>
            <a:endParaRPr lang="en-US" dirty="0"/>
          </a:p>
        </p:txBody>
      </p:sp>
    </p:spTree>
    <p:extLst>
      <p:ext uri="{BB962C8B-B14F-4D97-AF65-F5344CB8AC3E}">
        <p14:creationId xmlns:p14="http://schemas.microsoft.com/office/powerpoint/2010/main" val="174268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89298" y="448039"/>
            <a:ext cx="7601225" cy="2793585"/>
          </a:xfrm>
        </p:spPr>
        <p:txBody>
          <a:bodyPr/>
          <a:lstStyle/>
          <a:p>
            <a:pPr marL="914400" indent="-914400">
              <a:tabLst>
                <a:tab pos="914400" algn="l"/>
              </a:tabLst>
            </a:pPr>
            <a:r>
              <a:rPr lang="en-US" sz="3600" dirty="0" smtClean="0"/>
              <a:t>16.	A customer says: “My patient’s TUDORZA device didn’t work/is broken.” </a:t>
            </a:r>
            <a:br>
              <a:rPr lang="en-US" sz="3600" dirty="0" smtClean="0"/>
            </a:br>
            <a:r>
              <a:rPr lang="en-US" sz="3600" dirty="0" smtClean="0"/>
              <a:t>How do you respond?</a:t>
            </a:r>
            <a:endParaRPr lang="en-US" sz="3600" dirty="0"/>
          </a:p>
        </p:txBody>
      </p:sp>
    </p:spTree>
    <p:extLst>
      <p:ext uri="{BB962C8B-B14F-4D97-AF65-F5344CB8AC3E}">
        <p14:creationId xmlns:p14="http://schemas.microsoft.com/office/powerpoint/2010/main" val="185624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867508" y="455853"/>
            <a:ext cx="7323015" cy="3991097"/>
          </a:xfrm>
        </p:spPr>
        <p:txBody>
          <a:bodyPr>
            <a:noAutofit/>
          </a:bodyPr>
          <a:lstStyle/>
          <a:p>
            <a:pPr marL="0" indent="0">
              <a:lnSpc>
                <a:spcPct val="105000"/>
              </a:lnSpc>
              <a:spcBef>
                <a:spcPts val="1500"/>
              </a:spcBef>
              <a:buNone/>
            </a:pPr>
            <a:r>
              <a:rPr lang="en-US" sz="1800" dirty="0"/>
              <a:t>I’m sorry that your patient had a negative experience with the PRESSAIR device.  If your patients ever experience issues with the PRESSAIR device, please call the AstraZeneca information center at </a:t>
            </a:r>
            <a:r>
              <a:rPr lang="en-US" sz="1800" dirty="0" smtClean="0"/>
              <a:t> 800-236-9933 </a:t>
            </a:r>
            <a:r>
              <a:rPr lang="en-US" sz="1800" dirty="0"/>
              <a:t>and report the issue.  AstraZeneca will contact the patient’s pharmacy to arrange a replacement of </a:t>
            </a:r>
            <a:r>
              <a:rPr lang="en-US" sz="1800" dirty="0" smtClean="0"/>
              <a:t>their device.</a:t>
            </a:r>
            <a:endParaRPr lang="en-US" sz="1800" dirty="0"/>
          </a:p>
          <a:p>
            <a:pPr marL="0" indent="0">
              <a:lnSpc>
                <a:spcPct val="105000"/>
              </a:lnSpc>
              <a:spcBef>
                <a:spcPts val="1500"/>
              </a:spcBef>
              <a:buNone/>
            </a:pPr>
            <a:r>
              <a:rPr lang="en-US" sz="1800" dirty="0"/>
              <a:t>Because the PRESSAIR device provides visual and audio feedback when a patient has inhaled a dose correctly, it’s important that patients know how to use the inhaler.  In some cases we're learning that if patients weren't trained how to use the device, they may not use it correctly, and then they think that it may not be working </a:t>
            </a:r>
            <a:r>
              <a:rPr lang="en-US" sz="1800" dirty="0" smtClean="0"/>
              <a:t>properly. </a:t>
            </a:r>
            <a:endParaRPr lang="en-US" sz="1800" dirty="0"/>
          </a:p>
          <a:p>
            <a:pPr marL="0" indent="0">
              <a:lnSpc>
                <a:spcPct val="105000"/>
              </a:lnSpc>
              <a:spcBef>
                <a:spcPts val="1500"/>
              </a:spcBef>
              <a:buNone/>
            </a:pPr>
            <a:r>
              <a:rPr lang="en-US" sz="1800" dirty="0"/>
              <a:t>Offer the HCP PRESSAIR or TUDORZA PRESSAIR practice inhalers and provide them with a demonstration of how to use </a:t>
            </a:r>
            <a:r>
              <a:rPr lang="en-US" sz="1800" dirty="0" smtClean="0"/>
              <a:t>the device.</a:t>
            </a:r>
            <a:endParaRPr lang="en-US" sz="1800" dirty="0"/>
          </a:p>
        </p:txBody>
      </p:sp>
    </p:spTree>
    <p:extLst>
      <p:ext uri="{BB962C8B-B14F-4D97-AF65-F5344CB8AC3E}">
        <p14:creationId xmlns:p14="http://schemas.microsoft.com/office/powerpoint/2010/main" val="140895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Paired Verbalization Practice</a:t>
            </a:r>
            <a:endParaRPr lang="en-US" dirty="0"/>
          </a:p>
        </p:txBody>
      </p:sp>
      <p:sp>
        <p:nvSpPr>
          <p:cNvPr id="6" name="Content Placeholder 5"/>
          <p:cNvSpPr>
            <a:spLocks noGrp="1"/>
          </p:cNvSpPr>
          <p:nvPr>
            <p:ph idx="1"/>
          </p:nvPr>
        </p:nvSpPr>
        <p:spPr>
          <a:xfrm>
            <a:off x="457200" y="742950"/>
            <a:ext cx="8229600" cy="4400549"/>
          </a:xfrm>
        </p:spPr>
        <p:txBody>
          <a:bodyPr>
            <a:normAutofit/>
          </a:bodyPr>
          <a:lstStyle/>
          <a:p>
            <a:pPr lvl="0"/>
            <a:r>
              <a:rPr lang="en-US" sz="1800" b="1" dirty="0" smtClean="0"/>
              <a:t>Pair off </a:t>
            </a:r>
            <a:r>
              <a:rPr lang="en-US" sz="1800" b="1" dirty="0"/>
              <a:t>and alternate taking on the role of “PSS” and “HCP”</a:t>
            </a:r>
          </a:p>
          <a:p>
            <a:pPr lvl="1"/>
            <a:r>
              <a:rPr lang="en-US" sz="1400" dirty="0" smtClean="0"/>
              <a:t>“PSS</a:t>
            </a:r>
            <a:r>
              <a:rPr lang="en-US" sz="1400" dirty="0"/>
              <a:t>” navigates </a:t>
            </a:r>
            <a:r>
              <a:rPr lang="en-US" sz="1400" dirty="0" smtClean="0"/>
              <a:t>the </a:t>
            </a:r>
            <a:r>
              <a:rPr lang="en-US" sz="1400" dirty="0"/>
              <a:t>iCVA while verbalizing a call open, the efficacy and safety messaging, </a:t>
            </a:r>
            <a:r>
              <a:rPr lang="en-US" sz="1400" dirty="0" smtClean="0"/>
              <a:t>dual feedback mechanism </a:t>
            </a:r>
            <a:r>
              <a:rPr lang="en-US" sz="1400" dirty="0"/>
              <a:t>and close, and responding to customer feedback </a:t>
            </a:r>
          </a:p>
          <a:p>
            <a:pPr lvl="1"/>
            <a:r>
              <a:rPr lang="en-US" sz="1400" dirty="0"/>
              <a:t>At an appropriate point “HCP” interjects an RTCF </a:t>
            </a:r>
          </a:p>
          <a:p>
            <a:pPr lvl="1"/>
            <a:r>
              <a:rPr lang="en-US" sz="1400" dirty="0" smtClean="0"/>
              <a:t>“HCP” </a:t>
            </a:r>
            <a:r>
              <a:rPr lang="en-US" sz="1400" dirty="0"/>
              <a:t>should refer to his/her Playbook for the </a:t>
            </a:r>
            <a:r>
              <a:rPr lang="en-US" sz="1400" dirty="0" smtClean="0"/>
              <a:t>RTCFs </a:t>
            </a:r>
          </a:p>
          <a:p>
            <a:pPr lvl="1"/>
            <a:r>
              <a:rPr lang="en-US" sz="1400" dirty="0" smtClean="0"/>
              <a:t>“</a:t>
            </a:r>
            <a:r>
              <a:rPr lang="en-US" sz="1400" dirty="0"/>
              <a:t>HCP” records observations on the feedback form and provides feedback</a:t>
            </a:r>
          </a:p>
          <a:p>
            <a:r>
              <a:rPr lang="en-US" sz="1900" b="1" dirty="0"/>
              <a:t>RTCFs to be </a:t>
            </a:r>
            <a:r>
              <a:rPr lang="en-US" sz="1900" b="1" dirty="0" smtClean="0"/>
              <a:t>interjected</a:t>
            </a:r>
            <a:endParaRPr lang="en-US" sz="1900" b="1" dirty="0"/>
          </a:p>
          <a:p>
            <a:pPr lvl="1"/>
            <a:r>
              <a:rPr lang="en-US" sz="1400" dirty="0"/>
              <a:t>Does TUDORZA have an effect on reducing COPD exacerbations? Are there data </a:t>
            </a:r>
            <a:r>
              <a:rPr lang="en-US" sz="1400" dirty="0" smtClean="0"/>
              <a:t/>
            </a:r>
            <a:br>
              <a:rPr lang="en-US" sz="1400" dirty="0" smtClean="0"/>
            </a:br>
            <a:r>
              <a:rPr lang="en-US" sz="1400" dirty="0" smtClean="0"/>
              <a:t>available </a:t>
            </a:r>
            <a:r>
              <a:rPr lang="en-US" sz="1400" dirty="0"/>
              <a:t>on the use of TUDORZA for the treatment of COPD exacerbations?</a:t>
            </a:r>
          </a:p>
          <a:p>
            <a:pPr lvl="1"/>
            <a:r>
              <a:rPr lang="en-US" sz="1400" dirty="0"/>
              <a:t>My patient’s TUDORZA device didn’t work/is </a:t>
            </a:r>
            <a:r>
              <a:rPr lang="en-US" sz="1400" dirty="0" smtClean="0"/>
              <a:t>broken</a:t>
            </a:r>
            <a:endParaRPr lang="en-US" sz="1400" dirty="0"/>
          </a:p>
          <a:p>
            <a:pPr marL="342900" lvl="1" indent="-342900">
              <a:buFont typeface="Arial" pitchFamily="34" charset="0"/>
              <a:buChar char="•"/>
            </a:pPr>
            <a:r>
              <a:rPr lang="en-US" sz="1800" b="1" dirty="0"/>
              <a:t>~2 minutes/call followed by </a:t>
            </a:r>
            <a:r>
              <a:rPr lang="en-US" sz="1800" b="1" dirty="0" smtClean="0"/>
              <a:t>30 seconds of feedback</a:t>
            </a:r>
            <a:endParaRPr lang="en-US" sz="1600" b="1" dirty="0"/>
          </a:p>
        </p:txBody>
      </p:sp>
      <p:sp>
        <p:nvSpPr>
          <p:cNvPr id="4" name="TextBox 3"/>
          <p:cNvSpPr txBox="1"/>
          <p:nvPr/>
        </p:nvSpPr>
        <p:spPr>
          <a:xfrm>
            <a:off x="6146800" y="1"/>
            <a:ext cx="2997201" cy="2062103"/>
          </a:xfrm>
          <a:prstGeom prst="rect">
            <a:avLst/>
          </a:prstGeom>
          <a:noFill/>
          <a:ln>
            <a:solidFill>
              <a:srgbClr val="5AAE4A"/>
            </a:solidFill>
          </a:ln>
        </p:spPr>
        <p:txBody>
          <a:bodyPr wrap="square" rtlCol="0">
            <a:spAutoFit/>
          </a:bodyPr>
          <a:lstStyle/>
          <a:p>
            <a:pPr algn="ctr"/>
            <a:r>
              <a:rPr lang="en-US" sz="3200" b="1" dirty="0">
                <a:solidFill>
                  <a:schemeClr val="accent5"/>
                </a:solidFill>
              </a:rPr>
              <a:t>5</a:t>
            </a:r>
            <a:r>
              <a:rPr lang="en-US" sz="3200" b="1" dirty="0" smtClean="0">
                <a:solidFill>
                  <a:schemeClr val="accent5"/>
                </a:solidFill>
              </a:rPr>
              <a:t> MINUTE COUNTDOWN CLOCK FOR ACTIVITY</a:t>
            </a:r>
            <a:endParaRPr lang="en-US" sz="3200" b="1" dirty="0">
              <a:solidFill>
                <a:schemeClr val="accent5"/>
              </a:solidFill>
            </a:endParaRPr>
          </a:p>
        </p:txBody>
      </p:sp>
    </p:spTree>
    <p:extLst>
      <p:ext uri="{BB962C8B-B14F-4D97-AF65-F5344CB8AC3E}">
        <p14:creationId xmlns:p14="http://schemas.microsoft.com/office/powerpoint/2010/main" val="135436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22405" y="152614"/>
            <a:ext cx="5308921" cy="2986268"/>
          </a:xfrm>
          <a:prstGeom prst="rect">
            <a:avLst/>
          </a:prstGeom>
          <a:ln w="19050">
            <a:solidFill>
              <a:srgbClr val="5AAE4A"/>
            </a:solidFill>
          </a:ln>
        </p:spPr>
      </p:pic>
      <p:sp>
        <p:nvSpPr>
          <p:cNvPr id="3" name="Rectangle 2"/>
          <p:cNvSpPr/>
          <p:nvPr/>
        </p:nvSpPr>
        <p:spPr>
          <a:xfrm>
            <a:off x="44405" y="4882259"/>
            <a:ext cx="4572000" cy="200055"/>
          </a:xfrm>
          <a:prstGeom prst="rect">
            <a:avLst/>
          </a:prstGeom>
        </p:spPr>
        <p:txBody>
          <a:bodyPr>
            <a:spAutoFit/>
          </a:bodyPr>
          <a:lstStyle/>
          <a:p>
            <a:r>
              <a:rPr lang="en-US" sz="700" dirty="0" smtClean="0">
                <a:solidFill>
                  <a:schemeClr val="bg1">
                    <a:lumMod val="85000"/>
                    <a:lumOff val="15000"/>
                    <a:alpha val="70000"/>
                  </a:schemeClr>
                </a:solidFill>
              </a:rPr>
              <a:t>For internal use only. Not to be shared or distributed outside of AstraZeneca. 3170305  10/15</a:t>
            </a:r>
          </a:p>
        </p:txBody>
      </p:sp>
      <p:sp>
        <p:nvSpPr>
          <p:cNvPr id="6" name="TextBox 5"/>
          <p:cNvSpPr txBox="1"/>
          <p:nvPr/>
        </p:nvSpPr>
        <p:spPr>
          <a:xfrm>
            <a:off x="2036808" y="3225740"/>
            <a:ext cx="4880113" cy="1384995"/>
          </a:xfrm>
          <a:prstGeom prst="rect">
            <a:avLst/>
          </a:prstGeom>
          <a:noFill/>
          <a:ln>
            <a:solidFill>
              <a:srgbClr val="5AAE4A"/>
            </a:solidFill>
          </a:ln>
        </p:spPr>
        <p:txBody>
          <a:bodyPr wrap="square" rtlCol="0">
            <a:spAutoFit/>
          </a:bodyPr>
          <a:lstStyle/>
          <a:p>
            <a:pPr algn="ctr"/>
            <a:r>
              <a:rPr lang="en-US" sz="2800" b="1" dirty="0" smtClean="0">
                <a:solidFill>
                  <a:schemeClr val="accent5"/>
                </a:solidFill>
              </a:rPr>
              <a:t>PLACEHOLDER FOR VIDEO SEGMENT </a:t>
            </a:r>
            <a:r>
              <a:rPr lang="en-US" sz="2800" b="1" dirty="0">
                <a:solidFill>
                  <a:schemeClr val="accent5"/>
                </a:solidFill>
              </a:rPr>
              <a:t>4</a:t>
            </a:r>
            <a:endParaRPr lang="en-US" sz="2800" b="1" dirty="0" smtClean="0">
              <a:solidFill>
                <a:schemeClr val="accent5"/>
              </a:solidFill>
            </a:endParaRPr>
          </a:p>
          <a:p>
            <a:pPr algn="ctr"/>
            <a:r>
              <a:rPr lang="en-US" sz="2800" b="1" dirty="0" smtClean="0">
                <a:solidFill>
                  <a:schemeClr val="accent5"/>
                </a:solidFill>
              </a:rPr>
              <a:t>~6:18</a:t>
            </a:r>
            <a:endParaRPr lang="en-US" sz="2800" b="1" dirty="0">
              <a:solidFill>
                <a:schemeClr val="accent5"/>
              </a:solidFill>
            </a:endParaRPr>
          </a:p>
        </p:txBody>
      </p:sp>
    </p:spTree>
    <p:extLst>
      <p:ext uri="{BB962C8B-B14F-4D97-AF65-F5344CB8AC3E}">
        <p14:creationId xmlns:p14="http://schemas.microsoft.com/office/powerpoint/2010/main" val="8758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44405" y="4882259"/>
            <a:ext cx="4572000" cy="200055"/>
          </a:xfrm>
          <a:prstGeom prst="rect">
            <a:avLst/>
          </a:prstGeom>
        </p:spPr>
        <p:txBody>
          <a:bodyPr>
            <a:spAutoFit/>
          </a:bodyPr>
          <a:lstStyle/>
          <a:p>
            <a:r>
              <a:rPr lang="en-US" sz="700" dirty="0" smtClean="0">
                <a:solidFill>
                  <a:schemeClr val="tx1">
                    <a:alpha val="70000"/>
                  </a:schemeClr>
                </a:solidFill>
              </a:rPr>
              <a:t>For internal use only. Not to be shared or distributed outside of AstraZeneca. 3170305  10/15</a:t>
            </a:r>
          </a:p>
        </p:txBody>
      </p:sp>
      <p:sp>
        <p:nvSpPr>
          <p:cNvPr id="6" name="TextBox 5"/>
          <p:cNvSpPr txBox="1"/>
          <p:nvPr/>
        </p:nvSpPr>
        <p:spPr>
          <a:xfrm>
            <a:off x="6146800" y="1"/>
            <a:ext cx="2997201" cy="4832092"/>
          </a:xfrm>
          <a:prstGeom prst="rect">
            <a:avLst/>
          </a:prstGeom>
          <a:noFill/>
          <a:ln>
            <a:solidFill>
              <a:srgbClr val="5AAE4A"/>
            </a:solidFill>
          </a:ln>
        </p:spPr>
        <p:txBody>
          <a:bodyPr wrap="square" rtlCol="0">
            <a:spAutoFit/>
          </a:bodyPr>
          <a:lstStyle/>
          <a:p>
            <a:pPr algn="ctr"/>
            <a:r>
              <a:rPr lang="en-US" sz="2800" b="1" dirty="0">
                <a:solidFill>
                  <a:schemeClr val="accent5"/>
                </a:solidFill>
              </a:rPr>
              <a:t>9</a:t>
            </a:r>
            <a:r>
              <a:rPr lang="en-US" sz="2800" b="1" dirty="0" smtClean="0">
                <a:solidFill>
                  <a:schemeClr val="accent5"/>
                </a:solidFill>
              </a:rPr>
              <a:t> MINUTE COUNTDOWN CLOCK FOR </a:t>
            </a:r>
            <a:r>
              <a:rPr lang="en-US" sz="2800" b="1" dirty="0" err="1" smtClean="0">
                <a:solidFill>
                  <a:schemeClr val="accent5"/>
                </a:solidFill>
              </a:rPr>
              <a:t>iCVA</a:t>
            </a:r>
            <a:r>
              <a:rPr lang="en-US" sz="2800" b="1" dirty="0" smtClean="0">
                <a:solidFill>
                  <a:schemeClr val="accent5"/>
                </a:solidFill>
              </a:rPr>
              <a:t> REVIEW – SINCE THE DSM WILL NAVIGATE AWAY FROM THIS PAGE THE COUNTDOWN CLOCK IS NOT POSSIBLE</a:t>
            </a:r>
            <a:endParaRPr lang="en-US" sz="2800" b="1" dirty="0">
              <a:solidFill>
                <a:schemeClr val="accent5"/>
              </a:solidFill>
            </a:endParaRPr>
          </a:p>
        </p:txBody>
      </p:sp>
    </p:spTree>
    <p:extLst>
      <p:ext uri="{BB962C8B-B14F-4D97-AF65-F5344CB8AC3E}">
        <p14:creationId xmlns:p14="http://schemas.microsoft.com/office/powerpoint/2010/main" val="300133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1711831"/>
            <a:ext cx="9143999" cy="1446550"/>
          </a:xfrm>
          <a:prstGeom prst="rect">
            <a:avLst/>
          </a:prstGeom>
          <a:noFill/>
        </p:spPr>
        <p:txBody>
          <a:bodyPr wrap="square" rtlCol="0">
            <a:spAutoFit/>
          </a:bodyPr>
          <a:lstStyle/>
          <a:p>
            <a:pPr algn="ctr"/>
            <a:r>
              <a:rPr lang="en-US" sz="8800" b="1" dirty="0" smtClean="0">
                <a:solidFill>
                  <a:srgbClr val="00ACC8"/>
                </a:solidFill>
                <a:effectLst>
                  <a:glow rad="101600">
                    <a:schemeClr val="tx1">
                      <a:alpha val="75000"/>
                    </a:schemeClr>
                  </a:glow>
                </a:effectLst>
              </a:rPr>
              <a:t>THANK YOU!</a:t>
            </a:r>
            <a:endParaRPr lang="en-US" sz="8800" b="1" dirty="0">
              <a:solidFill>
                <a:srgbClr val="00ACC8"/>
              </a:solidFill>
              <a:effectLst>
                <a:glow rad="101600">
                  <a:schemeClr val="tx1">
                    <a:alpha val="75000"/>
                  </a:schemeClr>
                </a:glow>
              </a:effectLst>
            </a:endParaRPr>
          </a:p>
        </p:txBody>
      </p:sp>
    </p:spTree>
    <p:extLst>
      <p:ext uri="{BB962C8B-B14F-4D97-AF65-F5344CB8AC3E}">
        <p14:creationId xmlns:p14="http://schemas.microsoft.com/office/powerpoint/2010/main" val="185543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703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12894" y="88900"/>
            <a:ext cx="6096012" cy="4572009"/>
          </a:xfrm>
          <a:prstGeom prst="rect">
            <a:avLst/>
          </a:prstGeom>
          <a:ln>
            <a:solidFill>
              <a:srgbClr val="5AAE4A"/>
            </a:solidFill>
          </a:ln>
          <a:effectLst>
            <a:outerShdw blurRad="152400" dist="50800" dir="5400000" algn="t" rotWithShape="0">
              <a:prstClr val="black">
                <a:alpha val="40000"/>
              </a:prstClr>
            </a:outerShdw>
          </a:effectLst>
        </p:spPr>
      </p:pic>
      <p:sp>
        <p:nvSpPr>
          <p:cNvPr id="4" name="TextBox 3"/>
          <p:cNvSpPr txBox="1"/>
          <p:nvPr/>
        </p:nvSpPr>
        <p:spPr>
          <a:xfrm rot="20186830">
            <a:off x="3424891" y="1910031"/>
            <a:ext cx="2294218" cy="1323439"/>
          </a:xfrm>
          <a:prstGeom prst="rect">
            <a:avLst/>
          </a:prstGeom>
          <a:noFill/>
        </p:spPr>
        <p:txBody>
          <a:bodyPr wrap="none" rtlCol="0">
            <a:spAutoFit/>
          </a:bodyPr>
          <a:lstStyle/>
          <a:p>
            <a:r>
              <a:rPr lang="en-US" sz="8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endParaRPr lang="en-US" sz="80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2282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10149" y="537206"/>
            <a:ext cx="4511049" cy="3383287"/>
          </a:xfrm>
          <a:prstGeom prst="rect">
            <a:avLst/>
          </a:prstGeom>
          <a:ln>
            <a:solidFill>
              <a:srgbClr val="5AAE4A"/>
            </a:solidFill>
          </a:ln>
          <a:effectLst>
            <a:outerShdw blurRad="152400" dist="50800" dir="5400000" algn="t" rotWithShape="0">
              <a:prstClr val="black">
                <a:alpha val="40000"/>
              </a:prstClr>
            </a:outerShdw>
          </a:effectLst>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5098" y="715005"/>
            <a:ext cx="4511049" cy="3383287"/>
          </a:xfrm>
          <a:prstGeom prst="rect">
            <a:avLst/>
          </a:prstGeom>
          <a:ln>
            <a:solidFill>
              <a:srgbClr val="5AAE4A"/>
            </a:solidFill>
          </a:ln>
          <a:effectLst>
            <a:outerShdw blurRad="152400" dist="50800" dir="5400000" algn="t" rotWithShape="0">
              <a:prstClr val="black">
                <a:alpha val="40000"/>
              </a:prstClr>
            </a:outerShdw>
          </a:effectLst>
        </p:spPr>
      </p:pic>
      <p:sp>
        <p:nvSpPr>
          <p:cNvPr id="7" name="TextBox 6"/>
          <p:cNvSpPr txBox="1"/>
          <p:nvPr/>
        </p:nvSpPr>
        <p:spPr>
          <a:xfrm rot="20186830">
            <a:off x="3424891" y="1910031"/>
            <a:ext cx="2294218" cy="1323439"/>
          </a:xfrm>
          <a:prstGeom prst="rect">
            <a:avLst/>
          </a:prstGeom>
          <a:noFill/>
        </p:spPr>
        <p:txBody>
          <a:bodyPr wrap="none" rtlCol="0">
            <a:spAutoFit/>
          </a:bodyPr>
          <a:lstStyle/>
          <a:p>
            <a:r>
              <a:rPr lang="en-US" sz="8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endParaRPr lang="en-US" sz="80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0833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10149" y="537206"/>
            <a:ext cx="4511049" cy="3383286"/>
          </a:xfrm>
          <a:prstGeom prst="rect">
            <a:avLst/>
          </a:prstGeom>
          <a:ln>
            <a:solidFill>
              <a:srgbClr val="5AAE4A"/>
            </a:solidFill>
          </a:ln>
          <a:effectLst>
            <a:outerShdw blurRad="152400" dist="50800" dir="5400000" algn="t" rotWithShape="0">
              <a:prstClr val="black">
                <a:alpha val="40000"/>
              </a:prstClr>
            </a:outerShdw>
          </a:effectLst>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5098" y="715005"/>
            <a:ext cx="4511049" cy="3383286"/>
          </a:xfrm>
          <a:prstGeom prst="rect">
            <a:avLst/>
          </a:prstGeom>
          <a:ln>
            <a:solidFill>
              <a:srgbClr val="5AAE4A"/>
            </a:solidFill>
          </a:ln>
          <a:effectLst>
            <a:outerShdw blurRad="152400" dist="50800" dir="5400000" algn="t" rotWithShape="0">
              <a:prstClr val="black">
                <a:alpha val="40000"/>
              </a:prstClr>
            </a:outerShdw>
          </a:effectLst>
        </p:spPr>
      </p:pic>
      <p:sp>
        <p:nvSpPr>
          <p:cNvPr id="6" name="TextBox 5"/>
          <p:cNvSpPr txBox="1"/>
          <p:nvPr/>
        </p:nvSpPr>
        <p:spPr>
          <a:xfrm rot="20186830">
            <a:off x="3424891" y="1910031"/>
            <a:ext cx="2294218" cy="1323439"/>
          </a:xfrm>
          <a:prstGeom prst="rect">
            <a:avLst/>
          </a:prstGeom>
          <a:noFill/>
        </p:spPr>
        <p:txBody>
          <a:bodyPr wrap="none" rtlCol="0">
            <a:spAutoFit/>
          </a:bodyPr>
          <a:lstStyle/>
          <a:p>
            <a:r>
              <a:rPr lang="en-US" sz="8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endParaRPr lang="en-US" sz="80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13881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10150" y="537206"/>
            <a:ext cx="4511047" cy="3383286"/>
          </a:xfrm>
          <a:prstGeom prst="rect">
            <a:avLst/>
          </a:prstGeom>
          <a:ln>
            <a:solidFill>
              <a:srgbClr val="5AAE4A"/>
            </a:solidFill>
          </a:ln>
          <a:effectLst>
            <a:outerShdw blurRad="152400" dist="50800" dir="5400000" algn="t" rotWithShape="0">
              <a:prstClr val="black">
                <a:alpha val="40000"/>
              </a:prstClr>
            </a:outerShdw>
          </a:effectLst>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75098" y="715005"/>
            <a:ext cx="4511047" cy="3383286"/>
          </a:xfrm>
          <a:prstGeom prst="rect">
            <a:avLst/>
          </a:prstGeom>
          <a:ln>
            <a:solidFill>
              <a:srgbClr val="5AAE4A"/>
            </a:solidFill>
          </a:ln>
          <a:effectLst>
            <a:outerShdw blurRad="152400" dist="50800" dir="5400000" algn="t" rotWithShape="0">
              <a:prstClr val="black">
                <a:alpha val="40000"/>
              </a:prstClr>
            </a:outerShdw>
          </a:effectLst>
        </p:spPr>
      </p:pic>
      <p:sp>
        <p:nvSpPr>
          <p:cNvPr id="6" name="TextBox 5"/>
          <p:cNvSpPr txBox="1"/>
          <p:nvPr/>
        </p:nvSpPr>
        <p:spPr>
          <a:xfrm rot="20186830">
            <a:off x="3424891" y="1910031"/>
            <a:ext cx="2294218" cy="1323439"/>
          </a:xfrm>
          <a:prstGeom prst="rect">
            <a:avLst/>
          </a:prstGeom>
          <a:noFill/>
        </p:spPr>
        <p:txBody>
          <a:bodyPr wrap="none" rtlCol="0">
            <a:spAutoFit/>
          </a:bodyPr>
          <a:lstStyle/>
          <a:p>
            <a:r>
              <a:rPr lang="en-US" sz="8000" b="1" dirty="0" smtClean="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rPr>
              <a:t>FPO</a:t>
            </a:r>
            <a:endParaRPr lang="en-US" sz="8000" b="1" dirty="0">
              <a:ln>
                <a:solidFill>
                  <a:schemeClr val="accent2">
                    <a:lumMod val="20000"/>
                    <a:lumOff val="80000"/>
                  </a:schemeClr>
                </a:solidFill>
              </a:ln>
              <a:solidFill>
                <a:srgbClr val="FF0000"/>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5170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Black">
  <a:themeElements>
    <a:clrScheme name="Custom 1">
      <a:dk1>
        <a:sysClr val="windowText" lastClr="000000"/>
      </a:dk1>
      <a:lt1>
        <a:sysClr val="window" lastClr="FFFFFF"/>
      </a:lt1>
      <a:dk2>
        <a:srgbClr val="1F497D"/>
      </a:dk2>
      <a:lt2>
        <a:srgbClr val="EEECE1"/>
      </a:lt2>
      <a:accent1>
        <a:srgbClr val="094F67"/>
      </a:accent1>
      <a:accent2>
        <a:srgbClr val="FCAF17"/>
      </a:accent2>
      <a:accent3>
        <a:srgbClr val="FC5900"/>
      </a:accent3>
      <a:accent4>
        <a:srgbClr val="15A7C1"/>
      </a:accent4>
      <a:accent5>
        <a:srgbClr val="DA1532"/>
      </a:accent5>
      <a:accent6>
        <a:srgbClr val="CACAC9"/>
      </a:accent6>
      <a:hlink>
        <a:srgbClr val="E80D31"/>
      </a:hlink>
      <a:folHlink>
        <a:srgbClr val="FCAF1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ack">
  <a:themeElements>
    <a:clrScheme name="Custom 1">
      <a:dk1>
        <a:sysClr val="windowText" lastClr="000000"/>
      </a:dk1>
      <a:lt1>
        <a:sysClr val="window" lastClr="FFFFFF"/>
      </a:lt1>
      <a:dk2>
        <a:srgbClr val="1F497D"/>
      </a:dk2>
      <a:lt2>
        <a:srgbClr val="EEECE1"/>
      </a:lt2>
      <a:accent1>
        <a:srgbClr val="094F67"/>
      </a:accent1>
      <a:accent2>
        <a:srgbClr val="FCAF17"/>
      </a:accent2>
      <a:accent3>
        <a:srgbClr val="FC5900"/>
      </a:accent3>
      <a:accent4>
        <a:srgbClr val="15A7C1"/>
      </a:accent4>
      <a:accent5>
        <a:srgbClr val="DA1532"/>
      </a:accent5>
      <a:accent6>
        <a:srgbClr val="CACAC9"/>
      </a:accent6>
      <a:hlink>
        <a:srgbClr val="E80D31"/>
      </a:hlink>
      <a:folHlink>
        <a:srgbClr val="FCAF1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5">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5">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1425</TotalTime>
  <Words>730</Words>
  <Application>Microsoft Macintosh PowerPoint</Application>
  <PresentationFormat>On-screen Show (16:9)</PresentationFormat>
  <Paragraphs>119</Paragraphs>
  <Slides>51</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51</vt:i4>
      </vt:variant>
    </vt:vector>
  </HeadingPairs>
  <TitlesOfParts>
    <vt:vector size="56" baseType="lpstr">
      <vt:lpstr>Arial</vt:lpstr>
      <vt:lpstr>Lucida Sans</vt:lpstr>
      <vt:lpstr>Wingdings</vt:lpstr>
      <vt:lpstr>Black</vt:lpstr>
      <vt:lpstr>1_Black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Navigate the iCVA</vt:lpstr>
      <vt:lpstr>PowerPoint Presentation</vt:lpstr>
      <vt:lpstr>Click, Confirm &amp; Deliver Navigation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Paired Verbalization Practice</vt:lpstr>
      <vt:lpstr>PowerPoint Presentation</vt:lpstr>
      <vt:lpstr>PowerPoint Presentation</vt:lpstr>
      <vt:lpstr>PowerPoint Presentation</vt:lpstr>
    </vt:vector>
  </TitlesOfParts>
  <Company>Content &amp; Graphics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Dale Allarde</dc:creator>
  <cp:lastModifiedBy>Jeffrey Schneider</cp:lastModifiedBy>
  <cp:revision>267</cp:revision>
  <dcterms:created xsi:type="dcterms:W3CDTF">2015-08-21T21:05:01Z</dcterms:created>
  <dcterms:modified xsi:type="dcterms:W3CDTF">2015-10-01T19:21:41Z</dcterms:modified>
</cp:coreProperties>
</file>